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6" r:id="rId2"/>
    <p:sldId id="302" r:id="rId3"/>
    <p:sldId id="303" r:id="rId4"/>
    <p:sldId id="304" r:id="rId5"/>
    <p:sldId id="305" r:id="rId6"/>
    <p:sldId id="306" r:id="rId7"/>
    <p:sldId id="307" r:id="rId8"/>
    <p:sldId id="308" r:id="rId9"/>
    <p:sldId id="309" r:id="rId10"/>
    <p:sldId id="326" r:id="rId11"/>
    <p:sldId id="310" r:id="rId12"/>
    <p:sldId id="311" r:id="rId13"/>
    <p:sldId id="312" r:id="rId14"/>
    <p:sldId id="313" r:id="rId15"/>
    <p:sldId id="314" r:id="rId16"/>
    <p:sldId id="316" r:id="rId17"/>
    <p:sldId id="317" r:id="rId18"/>
    <p:sldId id="318" r:id="rId19"/>
    <p:sldId id="319" r:id="rId20"/>
    <p:sldId id="323" r:id="rId21"/>
    <p:sldId id="328" r:id="rId22"/>
    <p:sldId id="324" r:id="rId23"/>
    <p:sldId id="325" r:id="rId24"/>
    <p:sldId id="332" r:id="rId25"/>
    <p:sldId id="33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150F28-1C43-4396-A7C2-DE1DDBED2309}" type="datetimeFigureOut">
              <a:rPr lang="ru-RU" smtClean="0"/>
              <a:t>10.01.2021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3A7C00-2A1F-4E6F-BB63-762ED6409591}" type="slidenum">
              <a:rPr lang="ru-RU" smtClean="0"/>
              <a:t>‹#›</a:t>
            </a:fld>
            <a:endParaRPr lang="ru-RU"/>
          </a:p>
        </p:txBody>
      </p:sp>
    </p:spTree>
    <p:extLst>
      <p:ext uri="{BB962C8B-B14F-4D97-AF65-F5344CB8AC3E}">
        <p14:creationId xmlns:p14="http://schemas.microsoft.com/office/powerpoint/2010/main" val="2007135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D1782EC-371F-4D8C-9082-66F7EB040B42}"/>
              </a:ext>
            </a:extLst>
          </p:cNvPr>
          <p:cNvSpPr>
            <a:spLocks noGrp="1" noChangeArrowheads="1"/>
          </p:cNvSpPr>
          <p:nvPr>
            <p:ph type="sldNum" sz="quarter" idx="5"/>
          </p:nvPr>
        </p:nvSpPr>
        <p:spPr>
          <a:ln/>
        </p:spPr>
        <p:txBody>
          <a:bodyPr/>
          <a:lstStyle/>
          <a:p>
            <a:fld id="{6C3FBCE3-6DA5-4FA5-8197-17511A4FA4F9}" type="slidenum">
              <a:rPr lang="en-US" altLang="ru-RU"/>
              <a:pPr/>
              <a:t>2</a:t>
            </a:fld>
            <a:endParaRPr lang="en-US" altLang="ru-RU"/>
          </a:p>
        </p:txBody>
      </p:sp>
      <p:sp>
        <p:nvSpPr>
          <p:cNvPr id="164866" name="Rectangle 2">
            <a:extLst>
              <a:ext uri="{FF2B5EF4-FFF2-40B4-BE49-F238E27FC236}">
                <a16:creationId xmlns:a16="http://schemas.microsoft.com/office/drawing/2014/main" id="{C6C883FC-E8B1-4391-B566-45053765CBD2}"/>
              </a:ext>
            </a:extLst>
          </p:cNvPr>
          <p:cNvSpPr>
            <a:spLocks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164867" name="Rectangle 3">
            <a:extLst>
              <a:ext uri="{FF2B5EF4-FFF2-40B4-BE49-F238E27FC236}">
                <a16:creationId xmlns:a16="http://schemas.microsoft.com/office/drawing/2014/main" id="{E7FC4FCA-C832-40EC-BAC2-54D5F9B555D2}"/>
              </a:ext>
            </a:extLst>
          </p:cNvPr>
          <p:cNvSpPr>
            <a:spLocks noChangeArrowheads="1"/>
          </p:cNvSpPr>
          <p:nvPr>
            <p:ph type="body" idx="1"/>
          </p:nvPr>
        </p:nvSpPr>
        <p:spPr bwMode="auto">
          <a:xfrm>
            <a:off x="914400" y="4330700"/>
            <a:ext cx="5029200" cy="4102100"/>
          </a:xfrm>
          <a:prstGeom prst="rect">
            <a:avLst/>
          </a:prstGeom>
          <a:solidFill>
            <a:srgbClr val="FFFFFF"/>
          </a:solidFill>
          <a:ln>
            <a:solidFill>
              <a:srgbClr val="000000"/>
            </a:solidFill>
            <a:miter lim="800000"/>
            <a:headEnd/>
            <a:tailEnd/>
          </a:ln>
        </p:spPr>
        <p:txBody>
          <a:bodyPr/>
          <a:lstStyle/>
          <a:p>
            <a:endParaRPr lang="en-US" altLang="ru-RU"/>
          </a:p>
          <a:p>
            <a:r>
              <a:rPr lang="en-US" altLang="ru-RU"/>
              <a:t>- Standardized (ANSI,ISO) -  Its standardization is possibly one of the biggest reasons for the success of relational databases (standards - SQL2 or SQL-92, and SQL3 or SQL 99 with OO concepts)</a:t>
            </a:r>
          </a:p>
          <a:p>
            <a:r>
              <a:rPr lang="en-US" altLang="ru-RU"/>
              <a:t>It is commercial, practical, not theoretical - supported by many different DBMSs  - it provides all of the capabilities of Relational Algebra - plus (takes ideas from relational algebra, (tuple) relational calculus, plus practical needs)</a:t>
            </a:r>
          </a:p>
          <a:p>
            <a:endParaRPr lang="en-US" altLang="ru-RU"/>
          </a:p>
          <a:p>
            <a:r>
              <a:rPr lang="en-US" altLang="ru-RU"/>
              <a:t>My emphasis here is on the key features of SQL; it is a big language - whole books have been written about it (personally I probably have 50 pages of notes that I could use)</a:t>
            </a:r>
          </a:p>
          <a:p>
            <a:r>
              <a:rPr lang="en-US" altLang="ru-RU"/>
              <a:t>- provides BOTH Data Manipulation (insert, update, delete and retrieve data) and Data Definition (create tables and other items) . Can also define views, specifying security, define integrity constraints</a:t>
            </a:r>
          </a:p>
          <a:p>
            <a:r>
              <a:rPr lang="en-US" altLang="ru-RU"/>
              <a:t>- Can be embedded into general programming languages like C, COBOL, Pascal, PL/I,Ada,Fortran ...</a:t>
            </a:r>
          </a:p>
          <a:p>
            <a:r>
              <a:rPr lang="en-US" altLang="ru-RU"/>
              <a:t>- Statements specify </a:t>
            </a:r>
            <a:r>
              <a:rPr lang="en-US" altLang="ru-RU" b="1"/>
              <a:t>what</a:t>
            </a:r>
            <a:r>
              <a:rPr lang="en-US" altLang="ru-RU"/>
              <a:t> is to be done, </a:t>
            </a:r>
            <a:r>
              <a:rPr lang="en-US" altLang="ru-RU" b="1"/>
              <a:t>NOT how</a:t>
            </a:r>
            <a:r>
              <a:rPr lang="en-US" altLang="ru-RU"/>
              <a:t> to do it (no detailed step-by-step procedure – “nonprocedural”) - thus it can be considered a 4GL - and can be easier to write code (and write it more quickly)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64DDFE26-4FA8-4E02-9324-E003558C5FD5}"/>
              </a:ext>
            </a:extLst>
          </p:cNvPr>
          <p:cNvSpPr>
            <a:spLocks noGrp="1" noChangeArrowheads="1"/>
          </p:cNvSpPr>
          <p:nvPr>
            <p:ph type="sldNum" sz="quarter" idx="5"/>
          </p:nvPr>
        </p:nvSpPr>
        <p:spPr>
          <a:ln/>
        </p:spPr>
        <p:txBody>
          <a:bodyPr/>
          <a:lstStyle/>
          <a:p>
            <a:fld id="{C7CB0418-386C-4A3C-B86A-5FED7640FEE2}" type="slidenum">
              <a:rPr lang="en-US" altLang="ru-RU"/>
              <a:pPr/>
              <a:t>11</a:t>
            </a:fld>
            <a:endParaRPr lang="en-US" altLang="ru-RU"/>
          </a:p>
        </p:txBody>
      </p:sp>
      <p:sp>
        <p:nvSpPr>
          <p:cNvPr id="181250" name="Rectangle 2">
            <a:extLst>
              <a:ext uri="{FF2B5EF4-FFF2-40B4-BE49-F238E27FC236}">
                <a16:creationId xmlns:a16="http://schemas.microsoft.com/office/drawing/2014/main" id="{63BF1449-4230-445B-8D25-052EC737B54D}"/>
              </a:ext>
            </a:extLst>
          </p:cNvPr>
          <p:cNvSpPr>
            <a:spLocks noChangeArrowheads="1"/>
          </p:cNvSpPr>
          <p:nvPr/>
        </p:nvSpPr>
        <p:spPr bwMode="auto">
          <a:xfrm>
            <a:off x="3884613" y="0"/>
            <a:ext cx="297338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1251" name="Rectangle 3">
            <a:extLst>
              <a:ext uri="{FF2B5EF4-FFF2-40B4-BE49-F238E27FC236}">
                <a16:creationId xmlns:a16="http://schemas.microsoft.com/office/drawing/2014/main" id="{24E8D16D-734C-4FA8-86A1-3160AF4FCCEB}"/>
              </a:ext>
            </a:extLst>
          </p:cNvPr>
          <p:cNvSpPr>
            <a:spLocks noChangeArrowheads="1"/>
          </p:cNvSpPr>
          <p:nvPr/>
        </p:nvSpPr>
        <p:spPr bwMode="auto">
          <a:xfrm>
            <a:off x="3884613" y="8659813"/>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949325">
              <a:defRPr sz="2400">
                <a:solidFill>
                  <a:schemeClr val="tx1"/>
                </a:solidFill>
                <a:latin typeface="Times New Roman" panose="02020603050405020304" pitchFamily="18" charset="0"/>
              </a:defRPr>
            </a:lvl1pPr>
            <a:lvl2pPr marL="465138" defTabSz="949325">
              <a:defRPr sz="2400">
                <a:solidFill>
                  <a:schemeClr val="tx1"/>
                </a:solidFill>
                <a:latin typeface="Times New Roman" panose="02020603050405020304" pitchFamily="18" charset="0"/>
              </a:defRPr>
            </a:lvl2pPr>
            <a:lvl3pPr marL="931863" defTabSz="949325">
              <a:defRPr sz="2400">
                <a:solidFill>
                  <a:schemeClr val="tx1"/>
                </a:solidFill>
                <a:latin typeface="Times New Roman" panose="02020603050405020304" pitchFamily="18" charset="0"/>
              </a:defRPr>
            </a:lvl3pPr>
            <a:lvl4pPr marL="1397000" defTabSz="949325">
              <a:defRPr sz="2400">
                <a:solidFill>
                  <a:schemeClr val="tx1"/>
                </a:solidFill>
                <a:latin typeface="Times New Roman" panose="02020603050405020304" pitchFamily="18" charset="0"/>
              </a:defRPr>
            </a:lvl4pPr>
            <a:lvl5pPr marL="1862138" defTabSz="949325">
              <a:defRPr sz="2400">
                <a:solidFill>
                  <a:schemeClr val="tx1"/>
                </a:solidFill>
                <a:latin typeface="Times New Roman" panose="02020603050405020304" pitchFamily="18" charset="0"/>
              </a:defRPr>
            </a:lvl5pPr>
            <a:lvl6pPr marL="2319338" defTabSz="949325" eaLnBrk="0" fontAlgn="base" hangingPunct="0">
              <a:spcBef>
                <a:spcPct val="0"/>
              </a:spcBef>
              <a:spcAft>
                <a:spcPct val="0"/>
              </a:spcAft>
              <a:defRPr sz="2400">
                <a:solidFill>
                  <a:schemeClr val="tx1"/>
                </a:solidFill>
                <a:latin typeface="Times New Roman" panose="02020603050405020304" pitchFamily="18" charset="0"/>
              </a:defRPr>
            </a:lvl6pPr>
            <a:lvl7pPr marL="2776538" defTabSz="949325" eaLnBrk="0" fontAlgn="base" hangingPunct="0">
              <a:spcBef>
                <a:spcPct val="0"/>
              </a:spcBef>
              <a:spcAft>
                <a:spcPct val="0"/>
              </a:spcAft>
              <a:defRPr sz="2400">
                <a:solidFill>
                  <a:schemeClr val="tx1"/>
                </a:solidFill>
                <a:latin typeface="Times New Roman" panose="02020603050405020304" pitchFamily="18" charset="0"/>
              </a:defRPr>
            </a:lvl7pPr>
            <a:lvl8pPr marL="3233738" defTabSz="949325" eaLnBrk="0" fontAlgn="base" hangingPunct="0">
              <a:spcBef>
                <a:spcPct val="0"/>
              </a:spcBef>
              <a:spcAft>
                <a:spcPct val="0"/>
              </a:spcAft>
              <a:defRPr sz="2400">
                <a:solidFill>
                  <a:schemeClr val="tx1"/>
                </a:solidFill>
                <a:latin typeface="Times New Roman" panose="02020603050405020304" pitchFamily="18" charset="0"/>
              </a:defRPr>
            </a:lvl8pPr>
            <a:lvl9pPr marL="3690938" defTabSz="94932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ru-RU" sz="1000" b="0" i="1"/>
              <a:t>31</a:t>
            </a:r>
          </a:p>
        </p:txBody>
      </p:sp>
      <p:sp>
        <p:nvSpPr>
          <p:cNvPr id="181252" name="Rectangle 4">
            <a:extLst>
              <a:ext uri="{FF2B5EF4-FFF2-40B4-BE49-F238E27FC236}">
                <a16:creationId xmlns:a16="http://schemas.microsoft.com/office/drawing/2014/main" id="{A489B1FC-441E-4FB0-ABC0-F610140EF3FF}"/>
              </a:ext>
            </a:extLst>
          </p:cNvPr>
          <p:cNvSpPr>
            <a:spLocks noChangeArrowheads="1"/>
          </p:cNvSpPr>
          <p:nvPr/>
        </p:nvSpPr>
        <p:spPr bwMode="auto">
          <a:xfrm>
            <a:off x="0" y="86598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1253" name="Rectangle 5">
            <a:extLst>
              <a:ext uri="{FF2B5EF4-FFF2-40B4-BE49-F238E27FC236}">
                <a16:creationId xmlns:a16="http://schemas.microsoft.com/office/drawing/2014/main" id="{44488CCD-5AAE-47CF-A421-5DCED34431EF}"/>
              </a:ext>
            </a:extLst>
          </p:cNvPr>
          <p:cNvSpPr>
            <a:spLocks noChangeArrowheads="1"/>
          </p:cNvSpP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1254" name="Rectangle 6">
            <a:extLst>
              <a:ext uri="{FF2B5EF4-FFF2-40B4-BE49-F238E27FC236}">
                <a16:creationId xmlns:a16="http://schemas.microsoft.com/office/drawing/2014/main" id="{8495F4A5-5E4F-4D9A-975C-871FBEA14D46}"/>
              </a:ext>
            </a:extLst>
          </p:cNvPr>
          <p:cNvSpPr>
            <a:spLocks noChangeArrowheads="1"/>
          </p:cNvSpPr>
          <p:nvPr>
            <p:ph type="sldImg"/>
          </p:nvPr>
        </p:nvSpPr>
        <p:spPr bwMode="auto">
          <a:xfrm>
            <a:off x="1150938" y="684213"/>
            <a:ext cx="4557712" cy="3417887"/>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1255" name="Rectangle 7">
            <a:extLst>
              <a:ext uri="{FF2B5EF4-FFF2-40B4-BE49-F238E27FC236}">
                <a16:creationId xmlns:a16="http://schemas.microsoft.com/office/drawing/2014/main" id="{B5618604-F764-4FE9-A6EE-20009D7AA8DC}"/>
              </a:ext>
            </a:extLst>
          </p:cNvPr>
          <p:cNvSpPr>
            <a:spLocks noChangeArrowheads="1"/>
          </p:cNvSpPr>
          <p:nvPr>
            <p:ph type="body" idx="1"/>
          </p:nvPr>
        </p:nvSpPr>
        <p:spPr bwMode="auto">
          <a:xfrm>
            <a:off x="914400" y="4330700"/>
            <a:ext cx="5029200" cy="41021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662" tIns="47625" rIns="93662" bIns="47625"/>
          <a:lstStyle/>
          <a:p>
            <a:endParaRPr lang="en-US" altLang="ru-RU"/>
          </a:p>
          <a:p>
            <a:r>
              <a:rPr lang="en-US" altLang="ru-RU" b="1"/>
              <a:t>&lt;discussed in upcoming slides&gt;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6294E0FE-C3CE-4D5D-AD93-D510B7663F25}"/>
              </a:ext>
            </a:extLst>
          </p:cNvPr>
          <p:cNvSpPr>
            <a:spLocks noGrp="1" noChangeArrowheads="1"/>
          </p:cNvSpPr>
          <p:nvPr>
            <p:ph type="sldNum" sz="quarter" idx="5"/>
          </p:nvPr>
        </p:nvSpPr>
        <p:spPr>
          <a:ln/>
        </p:spPr>
        <p:txBody>
          <a:bodyPr/>
          <a:lstStyle/>
          <a:p>
            <a:fld id="{E95C0C2E-E173-44A3-926F-9C2441504EBD}" type="slidenum">
              <a:rPr lang="en-US" altLang="ru-RU"/>
              <a:pPr/>
              <a:t>12</a:t>
            </a:fld>
            <a:endParaRPr lang="en-US" altLang="ru-RU"/>
          </a:p>
        </p:txBody>
      </p:sp>
      <p:sp>
        <p:nvSpPr>
          <p:cNvPr id="183298" name="Rectangle 2">
            <a:extLst>
              <a:ext uri="{FF2B5EF4-FFF2-40B4-BE49-F238E27FC236}">
                <a16:creationId xmlns:a16="http://schemas.microsoft.com/office/drawing/2014/main" id="{7F442D02-9B00-43DA-B007-13E95DB48CF2}"/>
              </a:ext>
            </a:extLst>
          </p:cNvPr>
          <p:cNvSpPr>
            <a:spLocks noChangeArrowheads="1"/>
          </p:cNvSpPr>
          <p:nvPr/>
        </p:nvSpPr>
        <p:spPr bwMode="auto">
          <a:xfrm>
            <a:off x="3884613" y="0"/>
            <a:ext cx="297338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3299" name="Rectangle 3">
            <a:extLst>
              <a:ext uri="{FF2B5EF4-FFF2-40B4-BE49-F238E27FC236}">
                <a16:creationId xmlns:a16="http://schemas.microsoft.com/office/drawing/2014/main" id="{CC745D25-228F-422F-A263-747EF5F55DA2}"/>
              </a:ext>
            </a:extLst>
          </p:cNvPr>
          <p:cNvSpPr>
            <a:spLocks noChangeArrowheads="1"/>
          </p:cNvSpPr>
          <p:nvPr/>
        </p:nvSpPr>
        <p:spPr bwMode="auto">
          <a:xfrm>
            <a:off x="3884613" y="8659813"/>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949325">
              <a:defRPr sz="2400">
                <a:solidFill>
                  <a:schemeClr val="tx1"/>
                </a:solidFill>
                <a:latin typeface="Times New Roman" panose="02020603050405020304" pitchFamily="18" charset="0"/>
              </a:defRPr>
            </a:lvl1pPr>
            <a:lvl2pPr marL="465138" defTabSz="949325">
              <a:defRPr sz="2400">
                <a:solidFill>
                  <a:schemeClr val="tx1"/>
                </a:solidFill>
                <a:latin typeface="Times New Roman" panose="02020603050405020304" pitchFamily="18" charset="0"/>
              </a:defRPr>
            </a:lvl2pPr>
            <a:lvl3pPr marL="931863" defTabSz="949325">
              <a:defRPr sz="2400">
                <a:solidFill>
                  <a:schemeClr val="tx1"/>
                </a:solidFill>
                <a:latin typeface="Times New Roman" panose="02020603050405020304" pitchFamily="18" charset="0"/>
              </a:defRPr>
            </a:lvl3pPr>
            <a:lvl4pPr marL="1397000" defTabSz="949325">
              <a:defRPr sz="2400">
                <a:solidFill>
                  <a:schemeClr val="tx1"/>
                </a:solidFill>
                <a:latin typeface="Times New Roman" panose="02020603050405020304" pitchFamily="18" charset="0"/>
              </a:defRPr>
            </a:lvl4pPr>
            <a:lvl5pPr marL="1862138" defTabSz="949325">
              <a:defRPr sz="2400">
                <a:solidFill>
                  <a:schemeClr val="tx1"/>
                </a:solidFill>
                <a:latin typeface="Times New Roman" panose="02020603050405020304" pitchFamily="18" charset="0"/>
              </a:defRPr>
            </a:lvl5pPr>
            <a:lvl6pPr marL="2319338" defTabSz="949325" eaLnBrk="0" fontAlgn="base" hangingPunct="0">
              <a:spcBef>
                <a:spcPct val="0"/>
              </a:spcBef>
              <a:spcAft>
                <a:spcPct val="0"/>
              </a:spcAft>
              <a:defRPr sz="2400">
                <a:solidFill>
                  <a:schemeClr val="tx1"/>
                </a:solidFill>
                <a:latin typeface="Times New Roman" panose="02020603050405020304" pitchFamily="18" charset="0"/>
              </a:defRPr>
            </a:lvl6pPr>
            <a:lvl7pPr marL="2776538" defTabSz="949325" eaLnBrk="0" fontAlgn="base" hangingPunct="0">
              <a:spcBef>
                <a:spcPct val="0"/>
              </a:spcBef>
              <a:spcAft>
                <a:spcPct val="0"/>
              </a:spcAft>
              <a:defRPr sz="2400">
                <a:solidFill>
                  <a:schemeClr val="tx1"/>
                </a:solidFill>
                <a:latin typeface="Times New Roman" panose="02020603050405020304" pitchFamily="18" charset="0"/>
              </a:defRPr>
            </a:lvl7pPr>
            <a:lvl8pPr marL="3233738" defTabSz="949325" eaLnBrk="0" fontAlgn="base" hangingPunct="0">
              <a:spcBef>
                <a:spcPct val="0"/>
              </a:spcBef>
              <a:spcAft>
                <a:spcPct val="0"/>
              </a:spcAft>
              <a:defRPr sz="2400">
                <a:solidFill>
                  <a:schemeClr val="tx1"/>
                </a:solidFill>
                <a:latin typeface="Times New Roman" panose="02020603050405020304" pitchFamily="18" charset="0"/>
              </a:defRPr>
            </a:lvl8pPr>
            <a:lvl9pPr marL="3690938" defTabSz="94932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ru-RU" sz="1000" b="0" i="1"/>
              <a:t>31</a:t>
            </a:r>
          </a:p>
        </p:txBody>
      </p:sp>
      <p:sp>
        <p:nvSpPr>
          <p:cNvPr id="183300" name="Rectangle 4">
            <a:extLst>
              <a:ext uri="{FF2B5EF4-FFF2-40B4-BE49-F238E27FC236}">
                <a16:creationId xmlns:a16="http://schemas.microsoft.com/office/drawing/2014/main" id="{4434BD6C-665F-44AA-BA56-58514C591A7F}"/>
              </a:ext>
            </a:extLst>
          </p:cNvPr>
          <p:cNvSpPr>
            <a:spLocks noChangeArrowheads="1"/>
          </p:cNvSpPr>
          <p:nvPr/>
        </p:nvSpPr>
        <p:spPr bwMode="auto">
          <a:xfrm>
            <a:off x="0" y="86598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3301" name="Rectangle 5">
            <a:extLst>
              <a:ext uri="{FF2B5EF4-FFF2-40B4-BE49-F238E27FC236}">
                <a16:creationId xmlns:a16="http://schemas.microsoft.com/office/drawing/2014/main" id="{DC382D2A-B9F3-4DFE-A4E8-9ACD40350531}"/>
              </a:ext>
            </a:extLst>
          </p:cNvPr>
          <p:cNvSpPr>
            <a:spLocks noChangeArrowheads="1"/>
          </p:cNvSpP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3302" name="Rectangle 6">
            <a:extLst>
              <a:ext uri="{FF2B5EF4-FFF2-40B4-BE49-F238E27FC236}">
                <a16:creationId xmlns:a16="http://schemas.microsoft.com/office/drawing/2014/main" id="{2EE4D6E9-CD01-4AA2-81F5-B5205CCBC205}"/>
              </a:ext>
            </a:extLst>
          </p:cNvPr>
          <p:cNvSpPr>
            <a:spLocks noChangeArrowheads="1"/>
          </p:cNvSpPr>
          <p:nvPr>
            <p:ph type="sldImg"/>
          </p:nvPr>
        </p:nvSpPr>
        <p:spPr bwMode="auto">
          <a:xfrm>
            <a:off x="1150938" y="684213"/>
            <a:ext cx="4557712" cy="3417887"/>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3303" name="Rectangle 7">
            <a:extLst>
              <a:ext uri="{FF2B5EF4-FFF2-40B4-BE49-F238E27FC236}">
                <a16:creationId xmlns:a16="http://schemas.microsoft.com/office/drawing/2014/main" id="{E238B44B-15F7-4C81-8924-5133C3889DF6}"/>
              </a:ext>
            </a:extLst>
          </p:cNvPr>
          <p:cNvSpPr>
            <a:spLocks noChangeArrowheads="1"/>
          </p:cNvSpPr>
          <p:nvPr>
            <p:ph type="body" idx="1"/>
          </p:nvPr>
        </p:nvSpPr>
        <p:spPr bwMode="auto">
          <a:xfrm>
            <a:off x="914400" y="4330700"/>
            <a:ext cx="5029200" cy="41021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662" tIns="47625" rIns="93662" bIns="47625"/>
          <a:lstStyle/>
          <a:p>
            <a:r>
              <a:rPr lang="en-US" altLang="ru-RU"/>
              <a:t> … to receive a friendly warning note</a:t>
            </a:r>
          </a:p>
          <a:p>
            <a:endParaRPr lang="en-US" altLang="ru-RU"/>
          </a:p>
          <a:p>
            <a:r>
              <a:rPr lang="en-US" altLang="ru-RU"/>
              <a:t>… slightly easier than what you’re used to if you’ve used most 3GLs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5B28AD5C-8464-4913-8A39-0280B512BE67}"/>
              </a:ext>
            </a:extLst>
          </p:cNvPr>
          <p:cNvSpPr>
            <a:spLocks noGrp="1" noChangeArrowheads="1"/>
          </p:cNvSpPr>
          <p:nvPr>
            <p:ph type="sldNum" sz="quarter" idx="5"/>
          </p:nvPr>
        </p:nvSpPr>
        <p:spPr>
          <a:ln/>
        </p:spPr>
        <p:txBody>
          <a:bodyPr/>
          <a:lstStyle/>
          <a:p>
            <a:fld id="{8C0EB446-D98A-4B35-A39F-F3540803C596}" type="slidenum">
              <a:rPr lang="en-US" altLang="ru-RU"/>
              <a:pPr/>
              <a:t>13</a:t>
            </a:fld>
            <a:endParaRPr lang="en-US" altLang="ru-RU"/>
          </a:p>
        </p:txBody>
      </p:sp>
      <p:sp>
        <p:nvSpPr>
          <p:cNvPr id="185346" name="Rectangle 2">
            <a:extLst>
              <a:ext uri="{FF2B5EF4-FFF2-40B4-BE49-F238E27FC236}">
                <a16:creationId xmlns:a16="http://schemas.microsoft.com/office/drawing/2014/main" id="{F52699AD-5F80-4A6F-AE47-72CFE4206641}"/>
              </a:ext>
            </a:extLst>
          </p:cNvPr>
          <p:cNvSpPr>
            <a:spLocks noChangeArrowheads="1"/>
          </p:cNvSpPr>
          <p:nvPr/>
        </p:nvSpPr>
        <p:spPr bwMode="auto">
          <a:xfrm>
            <a:off x="3884613" y="0"/>
            <a:ext cx="297338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5347" name="Rectangle 3">
            <a:extLst>
              <a:ext uri="{FF2B5EF4-FFF2-40B4-BE49-F238E27FC236}">
                <a16:creationId xmlns:a16="http://schemas.microsoft.com/office/drawing/2014/main" id="{95C24927-B799-47AE-9B13-DD6368FD428E}"/>
              </a:ext>
            </a:extLst>
          </p:cNvPr>
          <p:cNvSpPr>
            <a:spLocks noChangeArrowheads="1"/>
          </p:cNvSpPr>
          <p:nvPr/>
        </p:nvSpPr>
        <p:spPr bwMode="auto">
          <a:xfrm>
            <a:off x="3884613" y="8659813"/>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949325">
              <a:defRPr sz="2400">
                <a:solidFill>
                  <a:schemeClr val="tx1"/>
                </a:solidFill>
                <a:latin typeface="Times New Roman" panose="02020603050405020304" pitchFamily="18" charset="0"/>
              </a:defRPr>
            </a:lvl1pPr>
            <a:lvl2pPr marL="465138" defTabSz="949325">
              <a:defRPr sz="2400">
                <a:solidFill>
                  <a:schemeClr val="tx1"/>
                </a:solidFill>
                <a:latin typeface="Times New Roman" panose="02020603050405020304" pitchFamily="18" charset="0"/>
              </a:defRPr>
            </a:lvl2pPr>
            <a:lvl3pPr marL="931863" defTabSz="949325">
              <a:defRPr sz="2400">
                <a:solidFill>
                  <a:schemeClr val="tx1"/>
                </a:solidFill>
                <a:latin typeface="Times New Roman" panose="02020603050405020304" pitchFamily="18" charset="0"/>
              </a:defRPr>
            </a:lvl3pPr>
            <a:lvl4pPr marL="1397000" defTabSz="949325">
              <a:defRPr sz="2400">
                <a:solidFill>
                  <a:schemeClr val="tx1"/>
                </a:solidFill>
                <a:latin typeface="Times New Roman" panose="02020603050405020304" pitchFamily="18" charset="0"/>
              </a:defRPr>
            </a:lvl4pPr>
            <a:lvl5pPr marL="1862138" defTabSz="949325">
              <a:defRPr sz="2400">
                <a:solidFill>
                  <a:schemeClr val="tx1"/>
                </a:solidFill>
                <a:latin typeface="Times New Roman" panose="02020603050405020304" pitchFamily="18" charset="0"/>
              </a:defRPr>
            </a:lvl5pPr>
            <a:lvl6pPr marL="2319338" defTabSz="949325" eaLnBrk="0" fontAlgn="base" hangingPunct="0">
              <a:spcBef>
                <a:spcPct val="0"/>
              </a:spcBef>
              <a:spcAft>
                <a:spcPct val="0"/>
              </a:spcAft>
              <a:defRPr sz="2400">
                <a:solidFill>
                  <a:schemeClr val="tx1"/>
                </a:solidFill>
                <a:latin typeface="Times New Roman" panose="02020603050405020304" pitchFamily="18" charset="0"/>
              </a:defRPr>
            </a:lvl6pPr>
            <a:lvl7pPr marL="2776538" defTabSz="949325" eaLnBrk="0" fontAlgn="base" hangingPunct="0">
              <a:spcBef>
                <a:spcPct val="0"/>
              </a:spcBef>
              <a:spcAft>
                <a:spcPct val="0"/>
              </a:spcAft>
              <a:defRPr sz="2400">
                <a:solidFill>
                  <a:schemeClr val="tx1"/>
                </a:solidFill>
                <a:latin typeface="Times New Roman" panose="02020603050405020304" pitchFamily="18" charset="0"/>
              </a:defRPr>
            </a:lvl7pPr>
            <a:lvl8pPr marL="3233738" defTabSz="949325" eaLnBrk="0" fontAlgn="base" hangingPunct="0">
              <a:spcBef>
                <a:spcPct val="0"/>
              </a:spcBef>
              <a:spcAft>
                <a:spcPct val="0"/>
              </a:spcAft>
              <a:defRPr sz="2400">
                <a:solidFill>
                  <a:schemeClr val="tx1"/>
                </a:solidFill>
                <a:latin typeface="Times New Roman" panose="02020603050405020304" pitchFamily="18" charset="0"/>
              </a:defRPr>
            </a:lvl8pPr>
            <a:lvl9pPr marL="3690938" defTabSz="94932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ru-RU" sz="1000" b="0" i="1"/>
              <a:t>32</a:t>
            </a:r>
          </a:p>
        </p:txBody>
      </p:sp>
      <p:sp>
        <p:nvSpPr>
          <p:cNvPr id="185348" name="Rectangle 4">
            <a:extLst>
              <a:ext uri="{FF2B5EF4-FFF2-40B4-BE49-F238E27FC236}">
                <a16:creationId xmlns:a16="http://schemas.microsoft.com/office/drawing/2014/main" id="{243FAD44-2A0C-49AA-B72C-3D51525B2756}"/>
              </a:ext>
            </a:extLst>
          </p:cNvPr>
          <p:cNvSpPr>
            <a:spLocks noChangeArrowheads="1"/>
          </p:cNvSpPr>
          <p:nvPr/>
        </p:nvSpPr>
        <p:spPr bwMode="auto">
          <a:xfrm>
            <a:off x="0" y="86598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5349" name="Rectangle 5">
            <a:extLst>
              <a:ext uri="{FF2B5EF4-FFF2-40B4-BE49-F238E27FC236}">
                <a16:creationId xmlns:a16="http://schemas.microsoft.com/office/drawing/2014/main" id="{2C531B04-224B-47AB-BC4E-2D8A123FEE9C}"/>
              </a:ext>
            </a:extLst>
          </p:cNvPr>
          <p:cNvSpPr>
            <a:spLocks noChangeArrowheads="1"/>
          </p:cNvSpP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5350" name="Rectangle 6">
            <a:extLst>
              <a:ext uri="{FF2B5EF4-FFF2-40B4-BE49-F238E27FC236}">
                <a16:creationId xmlns:a16="http://schemas.microsoft.com/office/drawing/2014/main" id="{E0AAD44B-2CCB-4FFC-9320-E7F43FA7D9FF}"/>
              </a:ext>
            </a:extLst>
          </p:cNvPr>
          <p:cNvSpPr>
            <a:spLocks noChangeArrowheads="1"/>
          </p:cNvSpPr>
          <p:nvPr>
            <p:ph type="sldImg"/>
          </p:nvPr>
        </p:nvSpPr>
        <p:spPr bwMode="auto">
          <a:xfrm>
            <a:off x="1150938" y="684213"/>
            <a:ext cx="4557712" cy="3417887"/>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5351" name="Rectangle 7">
            <a:extLst>
              <a:ext uri="{FF2B5EF4-FFF2-40B4-BE49-F238E27FC236}">
                <a16:creationId xmlns:a16="http://schemas.microsoft.com/office/drawing/2014/main" id="{5F2161D4-737E-4A2F-A409-BA40AFDE711A}"/>
              </a:ext>
            </a:extLst>
          </p:cNvPr>
          <p:cNvSpPr>
            <a:spLocks noChangeArrowheads="1"/>
          </p:cNvSpPr>
          <p:nvPr>
            <p:ph type="body" idx="1"/>
          </p:nvPr>
        </p:nvSpPr>
        <p:spPr bwMode="auto">
          <a:xfrm>
            <a:off x="914400" y="4330700"/>
            <a:ext cx="5029200" cy="41021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662" tIns="47625" rIns="93662" bIns="47625"/>
          <a:lstStyle/>
          <a:p>
            <a:endParaRPr lang="en-US" altLang="ru-RU"/>
          </a:p>
          <a:p>
            <a:r>
              <a:rPr lang="en-US" altLang="ru-RU"/>
              <a:t>.. For trying to deal with room scheduling problems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51E0481A-582E-4E7C-B329-B175CE3CD674}"/>
              </a:ext>
            </a:extLst>
          </p:cNvPr>
          <p:cNvSpPr>
            <a:spLocks noGrp="1" noChangeArrowheads="1"/>
          </p:cNvSpPr>
          <p:nvPr>
            <p:ph type="sldNum" sz="quarter" idx="5"/>
          </p:nvPr>
        </p:nvSpPr>
        <p:spPr>
          <a:ln/>
        </p:spPr>
        <p:txBody>
          <a:bodyPr/>
          <a:lstStyle/>
          <a:p>
            <a:fld id="{EDD9EA52-5CE3-4B1E-8579-D41F9E7FDCFE}" type="slidenum">
              <a:rPr lang="en-US" altLang="ru-RU"/>
              <a:pPr/>
              <a:t>14</a:t>
            </a:fld>
            <a:endParaRPr lang="en-US" altLang="ru-RU"/>
          </a:p>
        </p:txBody>
      </p:sp>
      <p:sp>
        <p:nvSpPr>
          <p:cNvPr id="187394" name="Rectangle 1026">
            <a:extLst>
              <a:ext uri="{FF2B5EF4-FFF2-40B4-BE49-F238E27FC236}">
                <a16:creationId xmlns:a16="http://schemas.microsoft.com/office/drawing/2014/main" id="{F3F1E589-6B68-4A92-87BB-9665460AE9D9}"/>
              </a:ext>
            </a:extLst>
          </p:cNvPr>
          <p:cNvSpPr>
            <a:spLocks noChangeArrowheads="1"/>
          </p:cNvSpPr>
          <p:nvPr/>
        </p:nvSpPr>
        <p:spPr bwMode="auto">
          <a:xfrm>
            <a:off x="3884613" y="0"/>
            <a:ext cx="297338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7395" name="Rectangle 1027">
            <a:extLst>
              <a:ext uri="{FF2B5EF4-FFF2-40B4-BE49-F238E27FC236}">
                <a16:creationId xmlns:a16="http://schemas.microsoft.com/office/drawing/2014/main" id="{B9D8E02B-F117-4A2F-861C-211F5B0F3A6F}"/>
              </a:ext>
            </a:extLst>
          </p:cNvPr>
          <p:cNvSpPr>
            <a:spLocks noChangeArrowheads="1"/>
          </p:cNvSpPr>
          <p:nvPr/>
        </p:nvSpPr>
        <p:spPr bwMode="auto">
          <a:xfrm>
            <a:off x="3884613" y="8659813"/>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949325">
              <a:defRPr sz="2400">
                <a:solidFill>
                  <a:schemeClr val="tx1"/>
                </a:solidFill>
                <a:latin typeface="Times New Roman" panose="02020603050405020304" pitchFamily="18" charset="0"/>
              </a:defRPr>
            </a:lvl1pPr>
            <a:lvl2pPr marL="465138" defTabSz="949325">
              <a:defRPr sz="2400">
                <a:solidFill>
                  <a:schemeClr val="tx1"/>
                </a:solidFill>
                <a:latin typeface="Times New Roman" panose="02020603050405020304" pitchFamily="18" charset="0"/>
              </a:defRPr>
            </a:lvl2pPr>
            <a:lvl3pPr marL="931863" defTabSz="949325">
              <a:defRPr sz="2400">
                <a:solidFill>
                  <a:schemeClr val="tx1"/>
                </a:solidFill>
                <a:latin typeface="Times New Roman" panose="02020603050405020304" pitchFamily="18" charset="0"/>
              </a:defRPr>
            </a:lvl3pPr>
            <a:lvl4pPr marL="1397000" defTabSz="949325">
              <a:defRPr sz="2400">
                <a:solidFill>
                  <a:schemeClr val="tx1"/>
                </a:solidFill>
                <a:latin typeface="Times New Roman" panose="02020603050405020304" pitchFamily="18" charset="0"/>
              </a:defRPr>
            </a:lvl4pPr>
            <a:lvl5pPr marL="1862138" defTabSz="949325">
              <a:defRPr sz="2400">
                <a:solidFill>
                  <a:schemeClr val="tx1"/>
                </a:solidFill>
                <a:latin typeface="Times New Roman" panose="02020603050405020304" pitchFamily="18" charset="0"/>
              </a:defRPr>
            </a:lvl5pPr>
            <a:lvl6pPr marL="2319338" defTabSz="949325" eaLnBrk="0" fontAlgn="base" hangingPunct="0">
              <a:spcBef>
                <a:spcPct val="0"/>
              </a:spcBef>
              <a:spcAft>
                <a:spcPct val="0"/>
              </a:spcAft>
              <a:defRPr sz="2400">
                <a:solidFill>
                  <a:schemeClr val="tx1"/>
                </a:solidFill>
                <a:latin typeface="Times New Roman" panose="02020603050405020304" pitchFamily="18" charset="0"/>
              </a:defRPr>
            </a:lvl6pPr>
            <a:lvl7pPr marL="2776538" defTabSz="949325" eaLnBrk="0" fontAlgn="base" hangingPunct="0">
              <a:spcBef>
                <a:spcPct val="0"/>
              </a:spcBef>
              <a:spcAft>
                <a:spcPct val="0"/>
              </a:spcAft>
              <a:defRPr sz="2400">
                <a:solidFill>
                  <a:schemeClr val="tx1"/>
                </a:solidFill>
                <a:latin typeface="Times New Roman" panose="02020603050405020304" pitchFamily="18" charset="0"/>
              </a:defRPr>
            </a:lvl7pPr>
            <a:lvl8pPr marL="3233738" defTabSz="949325" eaLnBrk="0" fontAlgn="base" hangingPunct="0">
              <a:spcBef>
                <a:spcPct val="0"/>
              </a:spcBef>
              <a:spcAft>
                <a:spcPct val="0"/>
              </a:spcAft>
              <a:defRPr sz="2400">
                <a:solidFill>
                  <a:schemeClr val="tx1"/>
                </a:solidFill>
                <a:latin typeface="Times New Roman" panose="02020603050405020304" pitchFamily="18" charset="0"/>
              </a:defRPr>
            </a:lvl8pPr>
            <a:lvl9pPr marL="3690938" defTabSz="94932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ru-RU" sz="1000" b="0" i="1"/>
              <a:t>33</a:t>
            </a:r>
          </a:p>
        </p:txBody>
      </p:sp>
      <p:sp>
        <p:nvSpPr>
          <p:cNvPr id="187396" name="Rectangle 1028">
            <a:extLst>
              <a:ext uri="{FF2B5EF4-FFF2-40B4-BE49-F238E27FC236}">
                <a16:creationId xmlns:a16="http://schemas.microsoft.com/office/drawing/2014/main" id="{74EAC38E-B89D-498E-B3FF-182780B726AD}"/>
              </a:ext>
            </a:extLst>
          </p:cNvPr>
          <p:cNvSpPr>
            <a:spLocks noChangeArrowheads="1"/>
          </p:cNvSpPr>
          <p:nvPr/>
        </p:nvSpPr>
        <p:spPr bwMode="auto">
          <a:xfrm>
            <a:off x="0" y="86598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7397" name="Rectangle 1029">
            <a:extLst>
              <a:ext uri="{FF2B5EF4-FFF2-40B4-BE49-F238E27FC236}">
                <a16:creationId xmlns:a16="http://schemas.microsoft.com/office/drawing/2014/main" id="{BE2078D9-68CC-4E31-801C-5E3772A364A2}"/>
              </a:ext>
            </a:extLst>
          </p:cNvPr>
          <p:cNvSpPr>
            <a:spLocks noChangeArrowheads="1"/>
          </p:cNvSpP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7398" name="Rectangle 1030">
            <a:extLst>
              <a:ext uri="{FF2B5EF4-FFF2-40B4-BE49-F238E27FC236}">
                <a16:creationId xmlns:a16="http://schemas.microsoft.com/office/drawing/2014/main" id="{E517C698-57BE-4858-A4A7-DC4DFC7A9A38}"/>
              </a:ext>
            </a:extLst>
          </p:cNvPr>
          <p:cNvSpPr>
            <a:spLocks noChangeArrowheads="1"/>
          </p:cNvSpPr>
          <p:nvPr>
            <p:ph type="sldImg"/>
          </p:nvPr>
        </p:nvSpPr>
        <p:spPr bwMode="auto">
          <a:xfrm>
            <a:off x="1150938" y="684213"/>
            <a:ext cx="4557712" cy="3417887"/>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7399" name="Rectangle 1031">
            <a:extLst>
              <a:ext uri="{FF2B5EF4-FFF2-40B4-BE49-F238E27FC236}">
                <a16:creationId xmlns:a16="http://schemas.microsoft.com/office/drawing/2014/main" id="{DE7A147A-4D8F-4B64-8F42-7F7A356FE09A}"/>
              </a:ext>
            </a:extLst>
          </p:cNvPr>
          <p:cNvSpPr>
            <a:spLocks noChangeArrowheads="1"/>
          </p:cNvSpPr>
          <p:nvPr>
            <p:ph type="body" idx="1"/>
          </p:nvPr>
        </p:nvSpPr>
        <p:spPr bwMode="auto">
          <a:xfrm>
            <a:off x="914400" y="4330700"/>
            <a:ext cx="5029200" cy="41021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662" tIns="47625" rIns="93662" bIns="47625"/>
          <a:lstStyle/>
          <a:p>
            <a:endParaRPr lang="en-US" altLang="ru-RU"/>
          </a:p>
          <a:p>
            <a:endParaRPr lang="en-US" altLang="ru-RU"/>
          </a:p>
          <a:p>
            <a:r>
              <a:rPr lang="en-US" altLang="ru-RU"/>
              <a:t>… looking for a class about computer languages but don’t know the exact title</a:t>
            </a:r>
          </a:p>
          <a:p>
            <a:endParaRPr lang="en-US" altLang="ru-RU"/>
          </a:p>
          <a:p>
            <a:endParaRPr lang="en-US" altLang="ru-RU"/>
          </a:p>
          <a:p>
            <a:r>
              <a:rPr lang="en-US" altLang="ru-RU"/>
              <a:t>Oracle – to avoid getting messed up by mismatching case – can do</a:t>
            </a:r>
          </a:p>
          <a:p>
            <a:r>
              <a:rPr lang="en-US" altLang="ru-RU"/>
              <a:t>	 </a:t>
            </a:r>
            <a:r>
              <a:rPr lang="en-US" altLang="ru-RU" sz="1400"/>
              <a:t>WHERE UPPER(TITLE) LIKE ‘%NETWORK%’ </a:t>
            </a:r>
          </a:p>
          <a:p>
            <a:r>
              <a:rPr lang="en-US" altLang="ru-RU" sz="1400"/>
              <a:t>Where UPPER converts (in memory, not disk) the attribute to upper case so we know we can match against all upper case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F0509990-8825-49FE-93FF-4989A42126F4}"/>
              </a:ext>
            </a:extLst>
          </p:cNvPr>
          <p:cNvSpPr>
            <a:spLocks noGrp="1" noChangeArrowheads="1"/>
          </p:cNvSpPr>
          <p:nvPr>
            <p:ph type="sldNum" sz="quarter" idx="5"/>
          </p:nvPr>
        </p:nvSpPr>
        <p:spPr>
          <a:ln/>
        </p:spPr>
        <p:txBody>
          <a:bodyPr/>
          <a:lstStyle/>
          <a:p>
            <a:fld id="{5799BDC3-71DE-4038-A5BD-36F32667447D}" type="slidenum">
              <a:rPr lang="en-US" altLang="ru-RU"/>
              <a:pPr/>
              <a:t>15</a:t>
            </a:fld>
            <a:endParaRPr lang="en-US" altLang="ru-RU"/>
          </a:p>
        </p:txBody>
      </p:sp>
      <p:sp>
        <p:nvSpPr>
          <p:cNvPr id="189442" name="Rectangle 2050">
            <a:extLst>
              <a:ext uri="{FF2B5EF4-FFF2-40B4-BE49-F238E27FC236}">
                <a16:creationId xmlns:a16="http://schemas.microsoft.com/office/drawing/2014/main" id="{8BB745E2-069A-44C3-AAD4-F3EA5E948DEC}"/>
              </a:ext>
            </a:extLst>
          </p:cNvPr>
          <p:cNvSpPr>
            <a:spLocks noChangeArrowheads="1"/>
          </p:cNvSpPr>
          <p:nvPr/>
        </p:nvSpPr>
        <p:spPr bwMode="auto">
          <a:xfrm>
            <a:off x="3884613" y="0"/>
            <a:ext cx="297338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9443" name="Rectangle 2051">
            <a:extLst>
              <a:ext uri="{FF2B5EF4-FFF2-40B4-BE49-F238E27FC236}">
                <a16:creationId xmlns:a16="http://schemas.microsoft.com/office/drawing/2014/main" id="{0BA181EE-1292-4AF3-A62B-9502C1A3D564}"/>
              </a:ext>
            </a:extLst>
          </p:cNvPr>
          <p:cNvSpPr>
            <a:spLocks noChangeArrowheads="1"/>
          </p:cNvSpPr>
          <p:nvPr/>
        </p:nvSpPr>
        <p:spPr bwMode="auto">
          <a:xfrm>
            <a:off x="3884613" y="8659813"/>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949325">
              <a:defRPr sz="2400">
                <a:solidFill>
                  <a:schemeClr val="tx1"/>
                </a:solidFill>
                <a:latin typeface="Times New Roman" panose="02020603050405020304" pitchFamily="18" charset="0"/>
              </a:defRPr>
            </a:lvl1pPr>
            <a:lvl2pPr marL="465138" defTabSz="949325">
              <a:defRPr sz="2400">
                <a:solidFill>
                  <a:schemeClr val="tx1"/>
                </a:solidFill>
                <a:latin typeface="Times New Roman" panose="02020603050405020304" pitchFamily="18" charset="0"/>
              </a:defRPr>
            </a:lvl2pPr>
            <a:lvl3pPr marL="931863" defTabSz="949325">
              <a:defRPr sz="2400">
                <a:solidFill>
                  <a:schemeClr val="tx1"/>
                </a:solidFill>
                <a:latin typeface="Times New Roman" panose="02020603050405020304" pitchFamily="18" charset="0"/>
              </a:defRPr>
            </a:lvl3pPr>
            <a:lvl4pPr marL="1397000" defTabSz="949325">
              <a:defRPr sz="2400">
                <a:solidFill>
                  <a:schemeClr val="tx1"/>
                </a:solidFill>
                <a:latin typeface="Times New Roman" panose="02020603050405020304" pitchFamily="18" charset="0"/>
              </a:defRPr>
            </a:lvl4pPr>
            <a:lvl5pPr marL="1862138" defTabSz="949325">
              <a:defRPr sz="2400">
                <a:solidFill>
                  <a:schemeClr val="tx1"/>
                </a:solidFill>
                <a:latin typeface="Times New Roman" panose="02020603050405020304" pitchFamily="18" charset="0"/>
              </a:defRPr>
            </a:lvl5pPr>
            <a:lvl6pPr marL="2319338" defTabSz="949325" eaLnBrk="0" fontAlgn="base" hangingPunct="0">
              <a:spcBef>
                <a:spcPct val="0"/>
              </a:spcBef>
              <a:spcAft>
                <a:spcPct val="0"/>
              </a:spcAft>
              <a:defRPr sz="2400">
                <a:solidFill>
                  <a:schemeClr val="tx1"/>
                </a:solidFill>
                <a:latin typeface="Times New Roman" panose="02020603050405020304" pitchFamily="18" charset="0"/>
              </a:defRPr>
            </a:lvl6pPr>
            <a:lvl7pPr marL="2776538" defTabSz="949325" eaLnBrk="0" fontAlgn="base" hangingPunct="0">
              <a:spcBef>
                <a:spcPct val="0"/>
              </a:spcBef>
              <a:spcAft>
                <a:spcPct val="0"/>
              </a:spcAft>
              <a:defRPr sz="2400">
                <a:solidFill>
                  <a:schemeClr val="tx1"/>
                </a:solidFill>
                <a:latin typeface="Times New Roman" panose="02020603050405020304" pitchFamily="18" charset="0"/>
              </a:defRPr>
            </a:lvl7pPr>
            <a:lvl8pPr marL="3233738" defTabSz="949325" eaLnBrk="0" fontAlgn="base" hangingPunct="0">
              <a:spcBef>
                <a:spcPct val="0"/>
              </a:spcBef>
              <a:spcAft>
                <a:spcPct val="0"/>
              </a:spcAft>
              <a:defRPr sz="2400">
                <a:solidFill>
                  <a:schemeClr val="tx1"/>
                </a:solidFill>
                <a:latin typeface="Times New Roman" panose="02020603050405020304" pitchFamily="18" charset="0"/>
              </a:defRPr>
            </a:lvl8pPr>
            <a:lvl9pPr marL="3690938" defTabSz="94932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ru-RU" sz="1000" b="0" i="1"/>
              <a:t>35</a:t>
            </a:r>
          </a:p>
        </p:txBody>
      </p:sp>
      <p:sp>
        <p:nvSpPr>
          <p:cNvPr id="189444" name="Rectangle 2052">
            <a:extLst>
              <a:ext uri="{FF2B5EF4-FFF2-40B4-BE49-F238E27FC236}">
                <a16:creationId xmlns:a16="http://schemas.microsoft.com/office/drawing/2014/main" id="{EAD0FDEE-DD6A-428C-BD4A-2F26C8CB077B}"/>
              </a:ext>
            </a:extLst>
          </p:cNvPr>
          <p:cNvSpPr>
            <a:spLocks noChangeArrowheads="1"/>
          </p:cNvSpPr>
          <p:nvPr/>
        </p:nvSpPr>
        <p:spPr bwMode="auto">
          <a:xfrm>
            <a:off x="0" y="86598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9445" name="Rectangle 2053">
            <a:extLst>
              <a:ext uri="{FF2B5EF4-FFF2-40B4-BE49-F238E27FC236}">
                <a16:creationId xmlns:a16="http://schemas.microsoft.com/office/drawing/2014/main" id="{90909D0F-B4CC-4969-BDE6-5B4443E1C2C6}"/>
              </a:ext>
            </a:extLst>
          </p:cNvPr>
          <p:cNvSpPr>
            <a:spLocks noChangeArrowheads="1"/>
          </p:cNvSpP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9446" name="Rectangle 2054">
            <a:extLst>
              <a:ext uri="{FF2B5EF4-FFF2-40B4-BE49-F238E27FC236}">
                <a16:creationId xmlns:a16="http://schemas.microsoft.com/office/drawing/2014/main" id="{ABE280C2-D602-4504-AC4C-1FDF2AF1A2BF}"/>
              </a:ext>
            </a:extLst>
          </p:cNvPr>
          <p:cNvSpPr>
            <a:spLocks noChangeArrowheads="1"/>
          </p:cNvSpPr>
          <p:nvPr>
            <p:ph type="sldImg"/>
          </p:nvPr>
        </p:nvSpPr>
        <p:spPr bwMode="auto">
          <a:xfrm>
            <a:off x="1150938" y="684213"/>
            <a:ext cx="4557712" cy="3417887"/>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9447" name="Rectangle 2055">
            <a:extLst>
              <a:ext uri="{FF2B5EF4-FFF2-40B4-BE49-F238E27FC236}">
                <a16:creationId xmlns:a16="http://schemas.microsoft.com/office/drawing/2014/main" id="{5AE0E5CE-FBAD-4328-BDA5-80F917EC10EC}"/>
              </a:ext>
            </a:extLst>
          </p:cNvPr>
          <p:cNvSpPr>
            <a:spLocks noChangeArrowheads="1"/>
          </p:cNvSpPr>
          <p:nvPr>
            <p:ph type="body" idx="1"/>
          </p:nvPr>
        </p:nvSpPr>
        <p:spPr bwMode="auto">
          <a:xfrm>
            <a:off x="914400" y="4330700"/>
            <a:ext cx="5029200" cy="41021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662" tIns="47625" rIns="93662" bIns="47625"/>
          <a:lstStyle/>
          <a:p>
            <a:endParaRPr lang="en-US" altLang="ru-RU"/>
          </a:p>
          <a:p>
            <a:endParaRPr lang="en-US" altLang="ru-RU"/>
          </a:p>
          <a:p>
            <a:r>
              <a:rPr lang="en-US" altLang="ru-RU"/>
              <a:t>… get enrollments for particular sections – maybe a schedule conflict to be resolved?</a:t>
            </a:r>
          </a:p>
          <a:p>
            <a:r>
              <a:rPr lang="en-US" altLang="ru-RU"/>
              <a:t>(class indexes would be in single quotes if that is a char attribute)</a:t>
            </a:r>
          </a:p>
          <a:p>
            <a:r>
              <a:rPr lang="en-US" altLang="ru-RU"/>
              <a:t>IN Frequently used with subqueries</a:t>
            </a:r>
          </a:p>
          <a:p>
            <a:endParaRPr lang="en-US" altLang="ru-RU"/>
          </a:p>
          <a:p>
            <a:r>
              <a:rPr lang="en-US" altLang="ru-RU"/>
              <a:t>… get sections where the professor is known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0D71BB1F-17E0-4C7B-AF65-C5236145550D}"/>
              </a:ext>
            </a:extLst>
          </p:cNvPr>
          <p:cNvSpPr>
            <a:spLocks noGrp="1" noChangeArrowheads="1"/>
          </p:cNvSpPr>
          <p:nvPr>
            <p:ph type="sldNum" sz="quarter" idx="5"/>
          </p:nvPr>
        </p:nvSpPr>
        <p:spPr>
          <a:ln/>
        </p:spPr>
        <p:txBody>
          <a:bodyPr/>
          <a:lstStyle/>
          <a:p>
            <a:fld id="{680C238D-F550-4DAC-990A-E60928FB6EAB}" type="slidenum">
              <a:rPr lang="en-US" altLang="ru-RU"/>
              <a:pPr/>
              <a:t>16</a:t>
            </a:fld>
            <a:endParaRPr lang="en-US" altLang="ru-RU"/>
          </a:p>
        </p:txBody>
      </p:sp>
      <p:sp>
        <p:nvSpPr>
          <p:cNvPr id="193538" name="Rectangle 1026">
            <a:extLst>
              <a:ext uri="{FF2B5EF4-FFF2-40B4-BE49-F238E27FC236}">
                <a16:creationId xmlns:a16="http://schemas.microsoft.com/office/drawing/2014/main" id="{A4A4FEF9-5E09-40F0-9E99-578054C02232}"/>
              </a:ext>
            </a:extLst>
          </p:cNvPr>
          <p:cNvSpPr>
            <a:spLocks noChangeArrowheads="1"/>
          </p:cNvSpPr>
          <p:nvPr/>
        </p:nvSpPr>
        <p:spPr bwMode="auto">
          <a:xfrm>
            <a:off x="3884613" y="0"/>
            <a:ext cx="297338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3539" name="Rectangle 1027">
            <a:extLst>
              <a:ext uri="{FF2B5EF4-FFF2-40B4-BE49-F238E27FC236}">
                <a16:creationId xmlns:a16="http://schemas.microsoft.com/office/drawing/2014/main" id="{C22A04FE-F588-4BCC-9C74-5005DA894733}"/>
              </a:ext>
            </a:extLst>
          </p:cNvPr>
          <p:cNvSpPr>
            <a:spLocks noChangeArrowheads="1"/>
          </p:cNvSpPr>
          <p:nvPr/>
        </p:nvSpPr>
        <p:spPr bwMode="auto">
          <a:xfrm>
            <a:off x="3884613" y="8659813"/>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949325">
              <a:defRPr sz="2400">
                <a:solidFill>
                  <a:schemeClr val="tx1"/>
                </a:solidFill>
                <a:latin typeface="Times New Roman" panose="02020603050405020304" pitchFamily="18" charset="0"/>
              </a:defRPr>
            </a:lvl1pPr>
            <a:lvl2pPr marL="465138" defTabSz="949325">
              <a:defRPr sz="2400">
                <a:solidFill>
                  <a:schemeClr val="tx1"/>
                </a:solidFill>
                <a:latin typeface="Times New Roman" panose="02020603050405020304" pitchFamily="18" charset="0"/>
              </a:defRPr>
            </a:lvl2pPr>
            <a:lvl3pPr marL="931863" defTabSz="949325">
              <a:defRPr sz="2400">
                <a:solidFill>
                  <a:schemeClr val="tx1"/>
                </a:solidFill>
                <a:latin typeface="Times New Roman" panose="02020603050405020304" pitchFamily="18" charset="0"/>
              </a:defRPr>
            </a:lvl3pPr>
            <a:lvl4pPr marL="1397000" defTabSz="949325">
              <a:defRPr sz="2400">
                <a:solidFill>
                  <a:schemeClr val="tx1"/>
                </a:solidFill>
                <a:latin typeface="Times New Roman" panose="02020603050405020304" pitchFamily="18" charset="0"/>
              </a:defRPr>
            </a:lvl4pPr>
            <a:lvl5pPr marL="1862138" defTabSz="949325">
              <a:defRPr sz="2400">
                <a:solidFill>
                  <a:schemeClr val="tx1"/>
                </a:solidFill>
                <a:latin typeface="Times New Roman" panose="02020603050405020304" pitchFamily="18" charset="0"/>
              </a:defRPr>
            </a:lvl5pPr>
            <a:lvl6pPr marL="2319338" defTabSz="949325" eaLnBrk="0" fontAlgn="base" hangingPunct="0">
              <a:spcBef>
                <a:spcPct val="0"/>
              </a:spcBef>
              <a:spcAft>
                <a:spcPct val="0"/>
              </a:spcAft>
              <a:defRPr sz="2400">
                <a:solidFill>
                  <a:schemeClr val="tx1"/>
                </a:solidFill>
                <a:latin typeface="Times New Roman" panose="02020603050405020304" pitchFamily="18" charset="0"/>
              </a:defRPr>
            </a:lvl6pPr>
            <a:lvl7pPr marL="2776538" defTabSz="949325" eaLnBrk="0" fontAlgn="base" hangingPunct="0">
              <a:spcBef>
                <a:spcPct val="0"/>
              </a:spcBef>
              <a:spcAft>
                <a:spcPct val="0"/>
              </a:spcAft>
              <a:defRPr sz="2400">
                <a:solidFill>
                  <a:schemeClr val="tx1"/>
                </a:solidFill>
                <a:latin typeface="Times New Roman" panose="02020603050405020304" pitchFamily="18" charset="0"/>
              </a:defRPr>
            </a:lvl7pPr>
            <a:lvl8pPr marL="3233738" defTabSz="949325" eaLnBrk="0" fontAlgn="base" hangingPunct="0">
              <a:spcBef>
                <a:spcPct val="0"/>
              </a:spcBef>
              <a:spcAft>
                <a:spcPct val="0"/>
              </a:spcAft>
              <a:defRPr sz="2400">
                <a:solidFill>
                  <a:schemeClr val="tx1"/>
                </a:solidFill>
                <a:latin typeface="Times New Roman" panose="02020603050405020304" pitchFamily="18" charset="0"/>
              </a:defRPr>
            </a:lvl8pPr>
            <a:lvl9pPr marL="3690938" defTabSz="94932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ru-RU" sz="1000" b="0" i="1"/>
              <a:t>53</a:t>
            </a:r>
          </a:p>
        </p:txBody>
      </p:sp>
      <p:sp>
        <p:nvSpPr>
          <p:cNvPr id="193540" name="Rectangle 1028">
            <a:extLst>
              <a:ext uri="{FF2B5EF4-FFF2-40B4-BE49-F238E27FC236}">
                <a16:creationId xmlns:a16="http://schemas.microsoft.com/office/drawing/2014/main" id="{B317B963-0909-4312-8684-119C045EC7F2}"/>
              </a:ext>
            </a:extLst>
          </p:cNvPr>
          <p:cNvSpPr>
            <a:spLocks noChangeArrowheads="1"/>
          </p:cNvSpPr>
          <p:nvPr/>
        </p:nvSpPr>
        <p:spPr bwMode="auto">
          <a:xfrm>
            <a:off x="0" y="86598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3541" name="Rectangle 1029">
            <a:extLst>
              <a:ext uri="{FF2B5EF4-FFF2-40B4-BE49-F238E27FC236}">
                <a16:creationId xmlns:a16="http://schemas.microsoft.com/office/drawing/2014/main" id="{E35BCEB4-D720-4D99-9801-2A55D1712DF2}"/>
              </a:ext>
            </a:extLst>
          </p:cNvPr>
          <p:cNvSpPr>
            <a:spLocks noChangeArrowheads="1"/>
          </p:cNvSpP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3542" name="Rectangle 1030">
            <a:extLst>
              <a:ext uri="{FF2B5EF4-FFF2-40B4-BE49-F238E27FC236}">
                <a16:creationId xmlns:a16="http://schemas.microsoft.com/office/drawing/2014/main" id="{3B173455-F37E-4A34-A95F-9BA82D77130D}"/>
              </a:ext>
            </a:extLst>
          </p:cNvPr>
          <p:cNvSpPr>
            <a:spLocks noChangeArrowheads="1"/>
          </p:cNvSpPr>
          <p:nvPr>
            <p:ph type="sldImg"/>
          </p:nvPr>
        </p:nvSpPr>
        <p:spPr bwMode="auto">
          <a:xfrm>
            <a:off x="1150938" y="684213"/>
            <a:ext cx="4557712" cy="3417887"/>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3543" name="Rectangle 1031">
            <a:extLst>
              <a:ext uri="{FF2B5EF4-FFF2-40B4-BE49-F238E27FC236}">
                <a16:creationId xmlns:a16="http://schemas.microsoft.com/office/drawing/2014/main" id="{D336379C-E482-4473-ACF4-9C92DEF21585}"/>
              </a:ext>
            </a:extLst>
          </p:cNvPr>
          <p:cNvSpPr>
            <a:spLocks noChangeArrowheads="1"/>
          </p:cNvSpPr>
          <p:nvPr>
            <p:ph type="body" idx="1"/>
          </p:nvPr>
        </p:nvSpPr>
        <p:spPr bwMode="auto">
          <a:xfrm>
            <a:off x="914400" y="4330700"/>
            <a:ext cx="5029200" cy="41021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662" tIns="47625" rIns="93662" bIns="47625"/>
          <a:lstStyle/>
          <a:p>
            <a:r>
              <a:rPr lang="en-US" altLang="ru-RU"/>
              <a:t>We can also get summary data as a result of a query (Section 6.6.3)</a:t>
            </a:r>
          </a:p>
          <a:p>
            <a:r>
              <a:rPr lang="en-US" altLang="ru-RU"/>
              <a:t>(everything we have done so far has returned a regular table, many of the following produce a degenerate table - 1 row, 1 column)</a:t>
            </a:r>
          </a:p>
          <a:p>
            <a:r>
              <a:rPr lang="en-US" altLang="ru-RU"/>
              <a:t>Some aggregates: COUNT, SUM, MAX, MIN, AVG</a:t>
            </a:r>
          </a:p>
          <a:p>
            <a:endParaRPr lang="en-US" altLang="ru-RU"/>
          </a:p>
          <a:p>
            <a:r>
              <a:rPr lang="en-US" altLang="ru-RU" b="1"/>
              <a:t>… examples to follow</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480A94D-3CBD-44E6-B79D-676897C414B8}"/>
              </a:ext>
            </a:extLst>
          </p:cNvPr>
          <p:cNvSpPr>
            <a:spLocks noGrp="1" noChangeArrowheads="1"/>
          </p:cNvSpPr>
          <p:nvPr>
            <p:ph type="sldNum" sz="quarter" idx="5"/>
          </p:nvPr>
        </p:nvSpPr>
        <p:spPr>
          <a:ln/>
        </p:spPr>
        <p:txBody>
          <a:bodyPr/>
          <a:lstStyle/>
          <a:p>
            <a:fld id="{BA5695AA-B3CD-4662-83A9-4352D22EA6E5}" type="slidenum">
              <a:rPr lang="en-US" altLang="ru-RU"/>
              <a:pPr/>
              <a:t>17</a:t>
            </a:fld>
            <a:endParaRPr lang="en-US" altLang="ru-RU"/>
          </a:p>
        </p:txBody>
      </p:sp>
      <p:sp>
        <p:nvSpPr>
          <p:cNvPr id="195586" name="Rectangle 2">
            <a:extLst>
              <a:ext uri="{FF2B5EF4-FFF2-40B4-BE49-F238E27FC236}">
                <a16:creationId xmlns:a16="http://schemas.microsoft.com/office/drawing/2014/main" id="{D3125D0A-C859-49AC-9F5D-AE74E76B1280}"/>
              </a:ext>
            </a:extLst>
          </p:cNvPr>
          <p:cNvSpPr>
            <a:spLocks noChangeArrowheads="1"/>
          </p:cNvSpPr>
          <p:nvPr>
            <p:ph type="sldImg"/>
          </p:nvPr>
        </p:nvSpPr>
        <p:spPr bwMode="auto">
          <a:xfrm>
            <a:off x="914400" y="368300"/>
            <a:ext cx="4557713" cy="3417888"/>
          </a:xfrm>
          <a:prstGeom prst="rect">
            <a:avLst/>
          </a:prstGeom>
          <a:solidFill>
            <a:srgbClr val="FFFFFF"/>
          </a:solidFill>
          <a:ln>
            <a:solidFill>
              <a:srgbClr val="000000"/>
            </a:solidFill>
            <a:miter lim="800000"/>
            <a:headEnd/>
            <a:tailEnd/>
          </a:ln>
        </p:spPr>
      </p:sp>
      <p:sp>
        <p:nvSpPr>
          <p:cNvPr id="195587" name="Rectangle 3">
            <a:extLst>
              <a:ext uri="{FF2B5EF4-FFF2-40B4-BE49-F238E27FC236}">
                <a16:creationId xmlns:a16="http://schemas.microsoft.com/office/drawing/2014/main" id="{D9539003-F46B-4985-AC8C-AEFA12DD6DE1}"/>
              </a:ext>
            </a:extLst>
          </p:cNvPr>
          <p:cNvSpPr>
            <a:spLocks noChangeArrowheads="1"/>
          </p:cNvSpPr>
          <p:nvPr>
            <p:ph type="body" idx="1"/>
          </p:nvPr>
        </p:nvSpPr>
        <p:spPr bwMode="auto">
          <a:xfrm>
            <a:off x="381000" y="3949700"/>
            <a:ext cx="6248400" cy="4800600"/>
          </a:xfrm>
          <a:prstGeom prst="rect">
            <a:avLst/>
          </a:prstGeom>
          <a:solidFill>
            <a:srgbClr val="FFFFFF"/>
          </a:solidFill>
          <a:ln>
            <a:solidFill>
              <a:srgbClr val="000000"/>
            </a:solidFill>
            <a:miter lim="800000"/>
            <a:headEnd/>
            <a:tailEnd/>
          </a:ln>
        </p:spPr>
        <p:txBody>
          <a:bodyPr/>
          <a:lstStyle/>
          <a:p>
            <a:endParaRPr lang="en-US" altLang="ru-RU"/>
          </a:p>
          <a:p>
            <a:r>
              <a:rPr lang="en-US" altLang="ru-RU"/>
              <a:t>NOTE that if we want the average of distinct values (probably not), we could </a:t>
            </a:r>
          </a:p>
          <a:p>
            <a:r>
              <a:rPr lang="en-US" altLang="ru-RU"/>
              <a:t>	SELECT AVG (DISTINCT GPA) ...</a:t>
            </a:r>
          </a:p>
          <a:p>
            <a:endParaRPr lang="en-US" altLang="ru-RU"/>
          </a:p>
          <a:p>
            <a:endParaRPr lang="en-US" altLang="ru-RU"/>
          </a:p>
          <a:p>
            <a:r>
              <a:rPr lang="en-US" altLang="ru-RU"/>
              <a:t>sum,max, and min are like avg</a:t>
            </a:r>
          </a:p>
          <a:p>
            <a:r>
              <a:rPr lang="en-US" altLang="ru-RU"/>
              <a:t>SELECT MAX(GPA) </a:t>
            </a:r>
          </a:p>
          <a:p>
            <a:r>
              <a:rPr lang="en-US" altLang="ru-RU"/>
              <a:t>FROM STUDENT </a:t>
            </a:r>
          </a:p>
          <a:p>
            <a:r>
              <a:rPr lang="en-US" altLang="ru-RU"/>
              <a:t>WHERE Major = ‘CS’;</a:t>
            </a:r>
          </a:p>
          <a:p>
            <a:endParaRPr lang="en-US" altLang="ru-RU"/>
          </a:p>
          <a:p>
            <a:r>
              <a:rPr lang="en-US" altLang="ru-RU"/>
              <a:t>SELECT MIN (enroll) </a:t>
            </a:r>
          </a:p>
          <a:p>
            <a:r>
              <a:rPr lang="en-US" altLang="ru-RU"/>
              <a:t>FROM SECTIONS</a:t>
            </a:r>
          </a:p>
          <a:p>
            <a:r>
              <a:rPr lang="en-US" altLang="ru-RU"/>
              <a:t>WHERE Dept = ‘CS’;</a:t>
            </a:r>
          </a:p>
          <a:p>
            <a:endParaRPr lang="en-US" altLang="ru-RU"/>
          </a:p>
          <a:p>
            <a:r>
              <a:rPr lang="en-US" altLang="ru-RU"/>
              <a:t>SELECT SUM(enroll)</a:t>
            </a:r>
          </a:p>
          <a:p>
            <a:r>
              <a:rPr lang="en-US" altLang="ru-RU"/>
              <a:t>FROM SECTIONS</a:t>
            </a:r>
          </a:p>
          <a:p>
            <a:r>
              <a:rPr lang="en-US" altLang="ru-RU"/>
              <a:t>WHERE Dept = ‘CS’;</a:t>
            </a:r>
          </a:p>
          <a:p>
            <a:endParaRPr lang="en-US" altLang="ru-RU"/>
          </a:p>
          <a:p>
            <a:r>
              <a:rPr lang="en-US" altLang="ru-RU"/>
              <a:t> - but count acts a little different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B1830D8-0C31-47EC-97EB-DE3B5E75CCA2}"/>
              </a:ext>
            </a:extLst>
          </p:cNvPr>
          <p:cNvSpPr>
            <a:spLocks noGrp="1" noChangeArrowheads="1"/>
          </p:cNvSpPr>
          <p:nvPr>
            <p:ph type="sldNum" sz="quarter" idx="5"/>
          </p:nvPr>
        </p:nvSpPr>
        <p:spPr>
          <a:ln/>
        </p:spPr>
        <p:txBody>
          <a:bodyPr/>
          <a:lstStyle/>
          <a:p>
            <a:fld id="{273779BF-66A3-4E2E-ACF0-111D74CEDDF5}" type="slidenum">
              <a:rPr lang="en-US" altLang="ru-RU"/>
              <a:pPr/>
              <a:t>18</a:t>
            </a:fld>
            <a:endParaRPr lang="en-US" altLang="ru-RU"/>
          </a:p>
        </p:txBody>
      </p:sp>
      <p:sp>
        <p:nvSpPr>
          <p:cNvPr id="197634" name="Rectangle 2">
            <a:extLst>
              <a:ext uri="{FF2B5EF4-FFF2-40B4-BE49-F238E27FC236}">
                <a16:creationId xmlns:a16="http://schemas.microsoft.com/office/drawing/2014/main" id="{7C03E3FA-B625-435C-9109-FD29F3A1D5E6}"/>
              </a:ext>
            </a:extLst>
          </p:cNvPr>
          <p:cNvSpPr>
            <a:spLocks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197635" name="Rectangle 3">
            <a:extLst>
              <a:ext uri="{FF2B5EF4-FFF2-40B4-BE49-F238E27FC236}">
                <a16:creationId xmlns:a16="http://schemas.microsoft.com/office/drawing/2014/main" id="{37BC3F57-3416-4242-A4E4-C1569696B581}"/>
              </a:ext>
            </a:extLst>
          </p:cNvPr>
          <p:cNvSpPr>
            <a:spLocks noChangeArrowheads="1"/>
          </p:cNvSpPr>
          <p:nvPr>
            <p:ph type="body" idx="1"/>
          </p:nvPr>
        </p:nvSpPr>
        <p:spPr bwMode="auto">
          <a:xfrm>
            <a:off x="914400" y="4330700"/>
            <a:ext cx="5029200" cy="4102100"/>
          </a:xfrm>
          <a:prstGeom prst="rect">
            <a:avLst/>
          </a:prstGeom>
          <a:solidFill>
            <a:srgbClr val="FFFFFF"/>
          </a:solidFill>
          <a:ln>
            <a:solidFill>
              <a:srgbClr val="000000"/>
            </a:solidFill>
            <a:miter lim="800000"/>
            <a:headEnd/>
            <a:tailEnd/>
          </a:ln>
        </p:spPr>
        <p:txBody>
          <a:bodyPr/>
          <a:lstStyle/>
          <a:p>
            <a:r>
              <a:rPr lang="en-US" altLang="ru-RU"/>
              <a:t>COUNT(*) counts the rows</a:t>
            </a:r>
          </a:p>
          <a:p>
            <a:endParaRPr lang="en-US" altLang="ru-RU"/>
          </a:p>
          <a:p>
            <a:r>
              <a:rPr lang="en-US" altLang="ru-RU"/>
              <a:t>COUNT(DISTINCT attribute(s) ) counts the number of distinct values for the attribute(s)  - with two here, we are getting the distinct dept,class combinations</a:t>
            </a:r>
          </a:p>
          <a:p>
            <a:endParaRPr lang="en-US" altLang="ru-RU"/>
          </a:p>
          <a:p>
            <a:r>
              <a:rPr lang="en-US" altLang="ru-RU"/>
              <a:t>(if we leave off the DISTINCT, and there are no NULL values in the data, then we get the same result as COUNT(*) because duplicate values will not be eliminated, so the number of values = the number of tuples)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0695D1B-01F2-42F4-9677-254F27F164C2}"/>
              </a:ext>
            </a:extLst>
          </p:cNvPr>
          <p:cNvSpPr>
            <a:spLocks noGrp="1" noChangeArrowheads="1"/>
          </p:cNvSpPr>
          <p:nvPr>
            <p:ph type="sldNum" sz="quarter" idx="5"/>
          </p:nvPr>
        </p:nvSpPr>
        <p:spPr>
          <a:ln/>
        </p:spPr>
        <p:txBody>
          <a:bodyPr/>
          <a:lstStyle/>
          <a:p>
            <a:fld id="{CBE41E64-7DCD-4EF1-90F5-663108AEB39A}" type="slidenum">
              <a:rPr lang="en-US" altLang="ru-RU"/>
              <a:pPr/>
              <a:t>19</a:t>
            </a:fld>
            <a:endParaRPr lang="en-US" altLang="ru-RU"/>
          </a:p>
        </p:txBody>
      </p:sp>
      <p:sp>
        <p:nvSpPr>
          <p:cNvPr id="199682" name="Rectangle 2">
            <a:extLst>
              <a:ext uri="{FF2B5EF4-FFF2-40B4-BE49-F238E27FC236}">
                <a16:creationId xmlns:a16="http://schemas.microsoft.com/office/drawing/2014/main" id="{05422938-0CF0-47D5-AD76-37F20629EA82}"/>
              </a:ext>
            </a:extLst>
          </p:cNvPr>
          <p:cNvSpPr>
            <a:spLocks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199683" name="Rectangle 3">
            <a:extLst>
              <a:ext uri="{FF2B5EF4-FFF2-40B4-BE49-F238E27FC236}">
                <a16:creationId xmlns:a16="http://schemas.microsoft.com/office/drawing/2014/main" id="{22199AC4-1DB2-46CA-94B9-9183A49583DD}"/>
              </a:ext>
            </a:extLst>
          </p:cNvPr>
          <p:cNvSpPr>
            <a:spLocks noChangeArrowheads="1"/>
          </p:cNvSpPr>
          <p:nvPr>
            <p:ph type="body" idx="1"/>
          </p:nvPr>
        </p:nvSpPr>
        <p:spPr bwMode="auto">
          <a:xfrm>
            <a:off x="228600" y="4330700"/>
            <a:ext cx="6629400" cy="4102100"/>
          </a:xfrm>
          <a:prstGeom prst="rect">
            <a:avLst/>
          </a:prstGeom>
          <a:solidFill>
            <a:srgbClr val="FFFFFF"/>
          </a:solidFill>
          <a:ln>
            <a:solidFill>
              <a:srgbClr val="000000"/>
            </a:solidFill>
            <a:miter lim="800000"/>
            <a:headEnd/>
            <a:tailEnd/>
          </a:ln>
        </p:spPr>
        <p:txBody>
          <a:bodyPr/>
          <a:lstStyle/>
          <a:p>
            <a:r>
              <a:rPr lang="en-US" altLang="ru-RU"/>
              <a:t>Section 6.6.4 </a:t>
            </a:r>
          </a:p>
          <a:p>
            <a:r>
              <a:rPr lang="en-US" altLang="ru-RU"/>
              <a:t>Sometimes, what we really want are sub-totals. E.g. instead of total enrollments for all classes, we might want total enrollments for each dept - (useful for deans in judging depts) - we do this by grouping tuples by attribute(s) (</a:t>
            </a:r>
            <a:r>
              <a:rPr lang="en-US" altLang="ru-RU" b="1"/>
              <a:t>grouping attribute(s</a:t>
            </a:r>
            <a:r>
              <a:rPr lang="en-US" altLang="ru-RU"/>
              <a:t>))</a:t>
            </a:r>
          </a:p>
          <a:p>
            <a:endParaRPr lang="en-US" altLang="ru-RU"/>
          </a:p>
          <a:p>
            <a:r>
              <a:rPr lang="en-US" altLang="ru-RU"/>
              <a:t>- this query gives results such as</a:t>
            </a:r>
          </a:p>
          <a:p>
            <a:r>
              <a:rPr lang="en-US" altLang="ru-RU"/>
              <a:t>             DEPT    </a:t>
            </a:r>
          </a:p>
          <a:p>
            <a:r>
              <a:rPr lang="en-US" altLang="ru-RU"/>
              <a:t>              CS        1098</a:t>
            </a:r>
          </a:p>
          <a:p>
            <a:r>
              <a:rPr lang="en-US" altLang="ru-RU"/>
              <a:t>              Bio         817</a:t>
            </a:r>
          </a:p>
          <a:p>
            <a:r>
              <a:rPr lang="en-US" altLang="ru-RU"/>
              <a:t>              Eng       1356</a:t>
            </a:r>
          </a:p>
          <a:p>
            <a:r>
              <a:rPr lang="en-US" altLang="ru-RU"/>
              <a:t>         …</a:t>
            </a:r>
          </a:p>
          <a:p>
            <a:r>
              <a:rPr lang="en-US" altLang="ru-RU"/>
              <a:t>NOTE - the items in the SELECT clause </a:t>
            </a:r>
            <a:r>
              <a:rPr lang="en-US" altLang="ru-RU" b="1" u="sng"/>
              <a:t>must have a single value per group</a:t>
            </a:r>
            <a:r>
              <a:rPr lang="en-US" altLang="ru-RU"/>
              <a:t>, otherwise the result would have a repeating group. Here - the group is dept. All records with a given dept will have the same dept - so that is a single value. And the SUM(enroll) is going to get a single sum of enrollments for each dept. (SELECT clause would normally be filled with aggregate functions like SUM,AVG,MIN etc)</a:t>
            </a:r>
          </a:p>
          <a:p>
            <a:r>
              <a:rPr lang="en-US" altLang="ru-RU"/>
              <a:t>(you could ORDER BY DEPT )</a:t>
            </a:r>
          </a:p>
          <a:p>
            <a:r>
              <a:rPr lang="en-US" altLang="ru-RU"/>
              <a:t>(To see how this works you could think of the DBMS sorting the tuples by the group by attribute(s), and then doing the calculation on each grouped section of the table (however, the DBMS is free to do it however it wants to))</a:t>
            </a:r>
          </a:p>
          <a:p>
            <a:endParaRPr lang="en-US" altLang="ru-RU"/>
          </a:p>
          <a:p>
            <a:endParaRPr lang="en-US" altLang="ru-RU"/>
          </a:p>
          <a:p>
            <a:r>
              <a:rPr lang="en-US" altLang="ru-RU"/>
              <a:t>SELECT year, SUM(balanceDue)</a:t>
            </a:r>
          </a:p>
          <a:p>
            <a:r>
              <a:rPr lang="en-US" altLang="ru-RU"/>
              <a:t>FROM Students</a:t>
            </a:r>
          </a:p>
          <a:p>
            <a:r>
              <a:rPr lang="en-US" altLang="ru-RU"/>
              <a:t>GROUP BY year</a:t>
            </a:r>
          </a:p>
          <a:p>
            <a:endParaRPr lang="en-US" alt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14F4695-2D5F-42BE-A282-793B867EA9BA}"/>
              </a:ext>
            </a:extLst>
          </p:cNvPr>
          <p:cNvSpPr>
            <a:spLocks noGrp="1" noChangeArrowheads="1"/>
          </p:cNvSpPr>
          <p:nvPr>
            <p:ph type="sldNum" sz="quarter" idx="5"/>
          </p:nvPr>
        </p:nvSpPr>
        <p:spPr>
          <a:ln/>
        </p:spPr>
        <p:txBody>
          <a:bodyPr/>
          <a:lstStyle/>
          <a:p>
            <a:fld id="{6381FBC7-FDCF-440D-8A7D-5889FA2FD369}" type="slidenum">
              <a:rPr lang="en-US" altLang="ru-RU"/>
              <a:pPr/>
              <a:t>20</a:t>
            </a:fld>
            <a:endParaRPr lang="en-US" altLang="ru-RU"/>
          </a:p>
        </p:txBody>
      </p:sp>
      <p:sp>
        <p:nvSpPr>
          <p:cNvPr id="207874" name="Rectangle 2">
            <a:extLst>
              <a:ext uri="{FF2B5EF4-FFF2-40B4-BE49-F238E27FC236}">
                <a16:creationId xmlns:a16="http://schemas.microsoft.com/office/drawing/2014/main" id="{41D77B11-85A0-45AC-938C-8BC8A87F4903}"/>
              </a:ext>
            </a:extLst>
          </p:cNvPr>
          <p:cNvSpPr>
            <a:spLocks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207875" name="Rectangle 3">
            <a:extLst>
              <a:ext uri="{FF2B5EF4-FFF2-40B4-BE49-F238E27FC236}">
                <a16:creationId xmlns:a16="http://schemas.microsoft.com/office/drawing/2014/main" id="{864307DE-5663-49A5-87C1-E518B238B2CF}"/>
              </a:ext>
            </a:extLst>
          </p:cNvPr>
          <p:cNvSpPr>
            <a:spLocks noChangeArrowheads="1"/>
          </p:cNvSpPr>
          <p:nvPr>
            <p:ph type="body" idx="1"/>
          </p:nvPr>
        </p:nvSpPr>
        <p:spPr bwMode="auto">
          <a:xfrm>
            <a:off x="228600" y="4330700"/>
            <a:ext cx="6629400" cy="4102100"/>
          </a:xfrm>
          <a:prstGeom prst="rect">
            <a:avLst/>
          </a:prstGeom>
          <a:solidFill>
            <a:srgbClr val="FFFFFF"/>
          </a:solidFill>
          <a:ln>
            <a:solidFill>
              <a:srgbClr val="000000"/>
            </a:solidFill>
            <a:miter lim="800000"/>
            <a:headEnd/>
            <a:tailEnd/>
          </a:ln>
        </p:spPr>
        <p:txBody>
          <a:bodyPr/>
          <a:lstStyle/>
          <a:p>
            <a:r>
              <a:rPr lang="en-US" altLang="ru-RU"/>
              <a:t>&lt;My Oracle DB doesn’t have enroll attribute, so if working in Oracle, skip this and do next&gt;</a:t>
            </a:r>
          </a:p>
          <a:p>
            <a:r>
              <a:rPr lang="en-US" altLang="ru-RU"/>
              <a:t>Sometimes, we might want info on groups, but only certain groups. For instance - lets see total enrollments for depts - but lets only look at depts offering more than 10 sections)</a:t>
            </a:r>
          </a:p>
          <a:p>
            <a:r>
              <a:rPr lang="en-US" altLang="ru-RU"/>
              <a:t>-</a:t>
            </a:r>
          </a:p>
          <a:p>
            <a:r>
              <a:rPr lang="en-US" altLang="ru-RU"/>
              <a:t>HAVING clause limits the groups being considered (just as the WHERE clause limits regular tuples being considered). The expression should </a:t>
            </a:r>
            <a:r>
              <a:rPr lang="en-US" altLang="ru-RU" b="1"/>
              <a:t>produce a single value per group</a:t>
            </a:r>
            <a:r>
              <a:rPr lang="en-US" altLang="ru-RU"/>
              <a:t> in order for the expression to filter groups.</a:t>
            </a:r>
          </a:p>
          <a:p>
            <a:r>
              <a:rPr lang="en-US" altLang="ru-RU"/>
              <a:t>- WHERE clause does its job before HAVING</a:t>
            </a:r>
          </a:p>
          <a:p>
            <a:r>
              <a:rPr lang="en-US" altLang="ru-RU"/>
              <a:t> e.g </a:t>
            </a:r>
            <a:r>
              <a:rPr lang="en-US" altLang="ru-RU" sz="1000"/>
              <a:t>Average Evening Enrollments by Depts with low ave enrollment</a:t>
            </a:r>
          </a:p>
          <a:p>
            <a:pPr lvl="1"/>
            <a:r>
              <a:rPr lang="en-US" altLang="ru-RU"/>
              <a:t>	</a:t>
            </a:r>
            <a:r>
              <a:rPr lang="en-US" altLang="ru-RU" sz="800"/>
              <a:t>SELECT DEPT, AVG(enroll)</a:t>
            </a:r>
          </a:p>
          <a:p>
            <a:pPr lvl="1"/>
            <a:r>
              <a:rPr lang="en-US" altLang="ru-RU" sz="800"/>
              <a:t>	FROM SECTION</a:t>
            </a:r>
          </a:p>
          <a:p>
            <a:pPr lvl="1"/>
            <a:r>
              <a:rPr lang="en-US" altLang="ru-RU" sz="800"/>
              <a:t>	WHERE Sect &gt;= 40</a:t>
            </a:r>
          </a:p>
          <a:p>
            <a:pPr lvl="1"/>
            <a:r>
              <a:rPr lang="en-US" altLang="ru-RU" sz="800"/>
              <a:t>	GROUP BY DEPT</a:t>
            </a:r>
          </a:p>
          <a:p>
            <a:pPr lvl="1"/>
            <a:r>
              <a:rPr lang="en-US" altLang="ru-RU" sz="800"/>
              <a:t>	HAVING AVG(enroll) &lt; 15</a:t>
            </a:r>
            <a:endParaRPr lang="en-US" altLang="ru-RU"/>
          </a:p>
          <a:p>
            <a:pPr lvl="1"/>
            <a:r>
              <a:rPr lang="en-US" altLang="ru-RU"/>
              <a:t>here - we’re using section # &gt;= 40 to indicate evening classes (at LaSalle, it would be an alpha section (a little harder to do, but I think we could do it). All non-evening sections are tossed out first. Then the sections are grouped by dept and avg enrollment calculated. Any depts that don’t have a low ave enrollment are then tossed by the HAVING clause. The remaining ones are displayed. The DBMS can actually do this any way it wants, but the effect has to be of the WHERE clause having impact before the HAVING</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06020EC-96F6-46DE-B1F5-B3D5273AB4E0}"/>
              </a:ext>
            </a:extLst>
          </p:cNvPr>
          <p:cNvSpPr>
            <a:spLocks noGrp="1" noChangeArrowheads="1"/>
          </p:cNvSpPr>
          <p:nvPr>
            <p:ph type="sldNum" sz="quarter" idx="5"/>
          </p:nvPr>
        </p:nvSpPr>
        <p:spPr>
          <a:ln/>
        </p:spPr>
        <p:txBody>
          <a:bodyPr/>
          <a:lstStyle/>
          <a:p>
            <a:fld id="{E67EDCD5-80D4-4E10-A78B-7B6AD40257B1}" type="slidenum">
              <a:rPr lang="en-US" altLang="ru-RU"/>
              <a:pPr/>
              <a:t>3</a:t>
            </a:fld>
            <a:endParaRPr lang="en-US" altLang="ru-RU"/>
          </a:p>
        </p:txBody>
      </p:sp>
      <p:sp>
        <p:nvSpPr>
          <p:cNvPr id="166914" name="Rectangle 2">
            <a:extLst>
              <a:ext uri="{FF2B5EF4-FFF2-40B4-BE49-F238E27FC236}">
                <a16:creationId xmlns:a16="http://schemas.microsoft.com/office/drawing/2014/main" id="{8E1A311E-B84C-4114-A8D5-F6B38A5C8DA0}"/>
              </a:ext>
            </a:extLst>
          </p:cNvPr>
          <p:cNvSpPr>
            <a:spLocks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166915" name="Rectangle 3">
            <a:extLst>
              <a:ext uri="{FF2B5EF4-FFF2-40B4-BE49-F238E27FC236}">
                <a16:creationId xmlns:a16="http://schemas.microsoft.com/office/drawing/2014/main" id="{304E0C6E-A13A-4A42-B350-CE2B34271AC2}"/>
              </a:ext>
            </a:extLst>
          </p:cNvPr>
          <p:cNvSpPr>
            <a:spLocks noChangeArrowheads="1"/>
          </p:cNvSpPr>
          <p:nvPr>
            <p:ph type="body" idx="1"/>
          </p:nvPr>
        </p:nvSpPr>
        <p:spPr bwMode="auto">
          <a:xfrm>
            <a:off x="0" y="4206875"/>
            <a:ext cx="6858000" cy="4910138"/>
          </a:xfrm>
          <a:prstGeom prst="rect">
            <a:avLst/>
          </a:prstGeom>
          <a:solidFill>
            <a:srgbClr val="FFFFFF"/>
          </a:solidFill>
          <a:ln>
            <a:solidFill>
              <a:srgbClr val="000000"/>
            </a:solidFill>
            <a:miter lim="800000"/>
            <a:headEnd/>
            <a:tailEnd/>
          </a:ln>
        </p:spPr>
        <p:txBody>
          <a:bodyPr/>
          <a:lstStyle/>
          <a:p>
            <a:r>
              <a:rPr lang="en-US" altLang="ru-RU"/>
              <a:t>Skip defining  schema and database and tables - organization of db </a:t>
            </a:r>
          </a:p>
          <a:p>
            <a:r>
              <a:rPr lang="en-US" altLang="ru-RU"/>
              <a:t>	(e.g. CREATE SCHEMA university AUTHORIZATION redmond; ) </a:t>
            </a:r>
          </a:p>
          <a:p>
            <a:r>
              <a:rPr lang="en-US" altLang="ru-RU"/>
              <a:t>– to get first to more interesting data manipulation (section 6.3)</a:t>
            </a:r>
          </a:p>
          <a:p>
            <a:r>
              <a:rPr lang="en-US" altLang="ru-RU"/>
              <a:t>	Retrieval is done using SELECT statement</a:t>
            </a:r>
          </a:p>
          <a:p>
            <a:pPr>
              <a:buFontTx/>
              <a:buChar char="•"/>
            </a:pPr>
            <a:r>
              <a:rPr lang="en-US" altLang="ru-RU"/>
              <a:t> (BTW, SQL is not case sensitive)</a:t>
            </a:r>
          </a:p>
          <a:p>
            <a:pPr>
              <a:buFontTx/>
              <a:buChar char="•"/>
            </a:pPr>
            <a:r>
              <a:rPr lang="en-US" altLang="ru-RU"/>
              <a:t> </a:t>
            </a:r>
          </a:p>
          <a:p>
            <a:pPr lvl="2">
              <a:buFontTx/>
              <a:buChar char="•"/>
            </a:pPr>
            <a:r>
              <a:rPr lang="en-US" altLang="ru-RU"/>
              <a:t> </a:t>
            </a:r>
          </a:p>
          <a:p>
            <a:pPr lvl="2">
              <a:buFontTx/>
              <a:buChar char="•"/>
            </a:pPr>
            <a:r>
              <a:rPr lang="en-US" altLang="ru-RU"/>
              <a:t> (in section 6.6.2 “listing unique values”)</a:t>
            </a:r>
          </a:p>
          <a:p>
            <a:endParaRPr lang="en-US" alt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CB422B3-6CB0-4284-A84D-01AF1EE1BCC4}"/>
              </a:ext>
            </a:extLst>
          </p:cNvPr>
          <p:cNvSpPr>
            <a:spLocks noGrp="1" noChangeArrowheads="1"/>
          </p:cNvSpPr>
          <p:nvPr>
            <p:ph type="sldNum" sz="quarter" idx="5"/>
          </p:nvPr>
        </p:nvSpPr>
        <p:spPr>
          <a:ln/>
        </p:spPr>
        <p:txBody>
          <a:bodyPr/>
          <a:lstStyle/>
          <a:p>
            <a:fld id="{3C18A706-E00D-44A2-85FB-52F92EA651F0}" type="slidenum">
              <a:rPr lang="en-US" altLang="ru-RU"/>
              <a:pPr/>
              <a:t>21</a:t>
            </a:fld>
            <a:endParaRPr lang="en-US" altLang="ru-RU"/>
          </a:p>
        </p:txBody>
      </p:sp>
      <p:sp>
        <p:nvSpPr>
          <p:cNvPr id="223234" name="Rectangle 2">
            <a:extLst>
              <a:ext uri="{FF2B5EF4-FFF2-40B4-BE49-F238E27FC236}">
                <a16:creationId xmlns:a16="http://schemas.microsoft.com/office/drawing/2014/main" id="{3E4428AB-6448-497B-8A85-1B6EA7F3D237}"/>
              </a:ext>
            </a:extLst>
          </p:cNvPr>
          <p:cNvSpPr>
            <a:spLocks noChangeArrowheads="1" noTextEdit="1"/>
          </p:cNvSpPr>
          <p:nvPr>
            <p:ph type="sldImg"/>
          </p:nvPr>
        </p:nvSpPr>
        <p:spPr>
          <a:xfrm>
            <a:off x="1152525" y="684213"/>
            <a:ext cx="4557713" cy="3417887"/>
          </a:xfrm>
          <a:ln/>
        </p:spPr>
      </p:sp>
      <p:sp>
        <p:nvSpPr>
          <p:cNvPr id="223235" name="Rectangle 3">
            <a:extLst>
              <a:ext uri="{FF2B5EF4-FFF2-40B4-BE49-F238E27FC236}">
                <a16:creationId xmlns:a16="http://schemas.microsoft.com/office/drawing/2014/main" id="{200FC258-A6CD-420C-BE69-7FEF6262139F}"/>
              </a:ext>
            </a:extLst>
          </p:cNvPr>
          <p:cNvSpPr>
            <a:spLocks noGrp="1" noChangeArrowheads="1"/>
          </p:cNvSpPr>
          <p:nvPr>
            <p:ph type="body" idx="1"/>
          </p:nvPr>
        </p:nvSpPr>
        <p:spPr>
          <a:xfrm>
            <a:off x="228600" y="4330700"/>
            <a:ext cx="6629400" cy="4102100"/>
          </a:xfrm>
        </p:spPr>
        <p:txBody>
          <a:bodyPr/>
          <a:lstStyle/>
          <a:p>
            <a:r>
              <a:rPr lang="en-US" altLang="ru-RU"/>
              <a:t>Sometimes, we might want info on groups, but only certain groups. For instance - lets see total credits listed in the catalog for depts - but lets only look at depts offering more than 10 courses)</a:t>
            </a:r>
          </a:p>
          <a:p>
            <a:r>
              <a:rPr lang="en-US" altLang="ru-RU"/>
              <a:t>-</a:t>
            </a:r>
          </a:p>
          <a:p>
            <a:r>
              <a:rPr lang="en-US" altLang="ru-RU"/>
              <a:t>HAVING clause limits the groups being considered (just as the WHERE clause limits regular tuples being considered). The expression should </a:t>
            </a:r>
            <a:r>
              <a:rPr lang="en-US" altLang="ru-RU" b="1"/>
              <a:t>produce a single value per group</a:t>
            </a:r>
            <a:r>
              <a:rPr lang="en-US" altLang="ru-RU"/>
              <a:t> in order for the expression to filter groups.</a:t>
            </a:r>
          </a:p>
          <a:p>
            <a:r>
              <a:rPr lang="en-US" altLang="ru-RU"/>
              <a:t>- WHERE clause does its job before HAVING</a:t>
            </a:r>
          </a:p>
          <a:p>
            <a:r>
              <a:rPr lang="en-US" altLang="ru-RU"/>
              <a:t>  </a:t>
            </a:r>
          </a:p>
          <a:p>
            <a:pPr lvl="1"/>
            <a:r>
              <a:rPr lang="en-US" altLang="ru-RU"/>
              <a:t>here - we’re using course # &gt;= 200 to indicate upper division classes. All non-upper-division sections are tossed out first by the WHERE. Then the sections are grouped by dept and number of sections (COUNT) calculated. Any depts that don’t have 10 upper division courses  are then tossed by the HAVING clause. The remaining ones are displayed. The DBMS can actually do this any way it wants, but the effect has to be of the WHERE clause having impact before the HAVING</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6A81AC1-675A-467C-B9AF-C720834CA5A4}"/>
              </a:ext>
            </a:extLst>
          </p:cNvPr>
          <p:cNvSpPr>
            <a:spLocks noGrp="1" noChangeArrowheads="1"/>
          </p:cNvSpPr>
          <p:nvPr>
            <p:ph type="sldNum" sz="quarter" idx="5"/>
          </p:nvPr>
        </p:nvSpPr>
        <p:spPr>
          <a:ln/>
        </p:spPr>
        <p:txBody>
          <a:bodyPr/>
          <a:lstStyle/>
          <a:p>
            <a:fld id="{9DE4E940-3B0E-4D91-B339-578D6A63AB51}" type="slidenum">
              <a:rPr lang="en-US" altLang="ru-RU"/>
              <a:pPr/>
              <a:t>22</a:t>
            </a:fld>
            <a:endParaRPr lang="en-US" altLang="ru-RU"/>
          </a:p>
        </p:txBody>
      </p:sp>
      <p:sp>
        <p:nvSpPr>
          <p:cNvPr id="209922" name="Rectangle 2">
            <a:extLst>
              <a:ext uri="{FF2B5EF4-FFF2-40B4-BE49-F238E27FC236}">
                <a16:creationId xmlns:a16="http://schemas.microsoft.com/office/drawing/2014/main" id="{541D50AA-39CF-4031-A891-62F432C6321C}"/>
              </a:ext>
            </a:extLst>
          </p:cNvPr>
          <p:cNvSpPr>
            <a:spLocks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209923" name="Rectangle 3">
            <a:extLst>
              <a:ext uri="{FF2B5EF4-FFF2-40B4-BE49-F238E27FC236}">
                <a16:creationId xmlns:a16="http://schemas.microsoft.com/office/drawing/2014/main" id="{E319095F-8128-4851-BDD7-1EF7C6651E61}"/>
              </a:ext>
            </a:extLst>
          </p:cNvPr>
          <p:cNvSpPr>
            <a:spLocks noChangeArrowheads="1"/>
          </p:cNvSpPr>
          <p:nvPr>
            <p:ph type="body" idx="1"/>
          </p:nvPr>
        </p:nvSpPr>
        <p:spPr bwMode="auto">
          <a:xfrm>
            <a:off x="914400" y="4330700"/>
            <a:ext cx="5029200" cy="4102100"/>
          </a:xfrm>
          <a:prstGeom prst="rect">
            <a:avLst/>
          </a:prstGeom>
          <a:solidFill>
            <a:srgbClr val="FFFFFF"/>
          </a:solidFill>
          <a:ln>
            <a:solidFill>
              <a:srgbClr val="000000"/>
            </a:solidFill>
            <a:miter lim="800000"/>
            <a:headEnd/>
            <a:tailEnd/>
          </a:ln>
        </p:spPr>
        <p:txBody>
          <a:bodyPr/>
          <a:lstStyle/>
          <a:p>
            <a:r>
              <a:rPr lang="en-US" altLang="ru-RU"/>
              <a:t>&lt;Section 7.3&gt; </a:t>
            </a:r>
          </a:p>
          <a:p>
            <a:r>
              <a:rPr lang="en-US" altLang="ru-RU"/>
              <a:t>Here - the outer query depends on the inner query getting a result - and then the result is used in the outer query </a:t>
            </a:r>
          </a:p>
          <a:p>
            <a:endParaRPr lang="en-US" altLang="ru-RU"/>
          </a:p>
          <a:p>
            <a:r>
              <a:rPr lang="en-US" altLang="ru-RU"/>
              <a:t>other e.g.s Find student with the highest GPA</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F0ABA2E-2BD6-4BAD-ADD8-0AE4F0B83130}"/>
              </a:ext>
            </a:extLst>
          </p:cNvPr>
          <p:cNvSpPr>
            <a:spLocks noGrp="1" noChangeArrowheads="1"/>
          </p:cNvSpPr>
          <p:nvPr>
            <p:ph type="sldNum" sz="quarter" idx="5"/>
          </p:nvPr>
        </p:nvSpPr>
        <p:spPr>
          <a:ln/>
        </p:spPr>
        <p:txBody>
          <a:bodyPr/>
          <a:lstStyle/>
          <a:p>
            <a:fld id="{76FCA6D8-28C4-4CF3-9946-39956BE356F1}" type="slidenum">
              <a:rPr lang="en-US" altLang="ru-RU"/>
              <a:pPr/>
              <a:t>23</a:t>
            </a:fld>
            <a:endParaRPr lang="en-US" altLang="ru-RU"/>
          </a:p>
        </p:txBody>
      </p:sp>
      <p:sp>
        <p:nvSpPr>
          <p:cNvPr id="211970" name="Rectangle 2">
            <a:extLst>
              <a:ext uri="{FF2B5EF4-FFF2-40B4-BE49-F238E27FC236}">
                <a16:creationId xmlns:a16="http://schemas.microsoft.com/office/drawing/2014/main" id="{9A18417B-D526-487D-8CDA-F4B604406BFF}"/>
              </a:ext>
            </a:extLst>
          </p:cNvPr>
          <p:cNvSpPr>
            <a:spLocks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211971" name="Rectangle 3">
            <a:extLst>
              <a:ext uri="{FF2B5EF4-FFF2-40B4-BE49-F238E27FC236}">
                <a16:creationId xmlns:a16="http://schemas.microsoft.com/office/drawing/2014/main" id="{9A5A7275-FA4F-4A36-8460-7E7E26C25F66}"/>
              </a:ext>
            </a:extLst>
          </p:cNvPr>
          <p:cNvSpPr>
            <a:spLocks noChangeArrowheads="1"/>
          </p:cNvSpPr>
          <p:nvPr>
            <p:ph type="body" idx="1"/>
          </p:nvPr>
        </p:nvSpPr>
        <p:spPr bwMode="auto">
          <a:xfrm>
            <a:off x="0" y="4330700"/>
            <a:ext cx="6705600" cy="4540250"/>
          </a:xfrm>
          <a:prstGeom prst="rect">
            <a:avLst/>
          </a:prstGeom>
          <a:solidFill>
            <a:srgbClr val="FFFFFF"/>
          </a:solidFill>
          <a:ln>
            <a:solidFill>
              <a:srgbClr val="000000"/>
            </a:solidFill>
            <a:miter lim="800000"/>
            <a:headEnd/>
            <a:tailEnd/>
          </a:ln>
        </p:spPr>
        <p:txBody>
          <a:bodyPr/>
          <a:lstStyle/>
          <a:p>
            <a:r>
              <a:rPr lang="en-US" altLang="ru-RU"/>
              <a:t>Here - the inner query finds ssns of all freshmen. The outer query uses that result on each  enrollment tuple to see if the enrollment is of a freshman.</a:t>
            </a:r>
          </a:p>
          <a:p>
            <a:r>
              <a:rPr lang="en-US" altLang="ru-RU"/>
              <a:t>(lastly, since duplicates are eliminated (DISTINCT) each class index with a freshman enrolled will only be listed once)</a:t>
            </a:r>
          </a:p>
          <a:p>
            <a:r>
              <a:rPr lang="en-US" altLang="ru-RU"/>
              <a:t>(Nested queries using IN can also be expressed as a join query</a:t>
            </a:r>
          </a:p>
          <a:p>
            <a:r>
              <a:rPr lang="en-US" altLang="ru-RU"/>
              <a:t>e.g.</a:t>
            </a:r>
          </a:p>
          <a:p>
            <a:r>
              <a:rPr lang="en-US" altLang="ru-RU"/>
              <a:t>SELECT DISTINCT CLASSINDEX</a:t>
            </a:r>
          </a:p>
          <a:p>
            <a:r>
              <a:rPr lang="en-US" altLang="ru-RU"/>
              <a:t>FROM STUDENT,ENROLLMENTS</a:t>
            </a:r>
          </a:p>
          <a:p>
            <a:r>
              <a:rPr lang="en-US" altLang="ru-RU"/>
              <a:t>WHERE ENROLLMENTS.STDSSN = STUDENT.SSN AND STUDENT.YEAR = ‘Fr’</a:t>
            </a:r>
          </a:p>
          <a:p>
            <a:endParaRPr lang="en-US" alt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8D634FA-A051-49A4-A4EF-EE15F0ECFEC6}"/>
              </a:ext>
            </a:extLst>
          </p:cNvPr>
          <p:cNvSpPr>
            <a:spLocks noGrp="1" noChangeArrowheads="1"/>
          </p:cNvSpPr>
          <p:nvPr>
            <p:ph type="sldNum" sz="quarter" idx="5"/>
          </p:nvPr>
        </p:nvSpPr>
        <p:spPr>
          <a:ln/>
        </p:spPr>
        <p:txBody>
          <a:bodyPr/>
          <a:lstStyle/>
          <a:p>
            <a:fld id="{5AF275AD-114E-4502-84D1-581429D1B0CB}" type="slidenum">
              <a:rPr lang="en-US" altLang="ru-RU"/>
              <a:pPr/>
              <a:t>4</a:t>
            </a:fld>
            <a:endParaRPr lang="en-US" altLang="ru-RU"/>
          </a:p>
        </p:txBody>
      </p:sp>
      <p:sp>
        <p:nvSpPr>
          <p:cNvPr id="168962" name="Rectangle 1026">
            <a:extLst>
              <a:ext uri="{FF2B5EF4-FFF2-40B4-BE49-F238E27FC236}">
                <a16:creationId xmlns:a16="http://schemas.microsoft.com/office/drawing/2014/main" id="{CECA425B-0E5D-4830-B259-83D6E8D29CBB}"/>
              </a:ext>
            </a:extLst>
          </p:cNvPr>
          <p:cNvSpPr>
            <a:spLocks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168963" name="Rectangle 1027">
            <a:extLst>
              <a:ext uri="{FF2B5EF4-FFF2-40B4-BE49-F238E27FC236}">
                <a16:creationId xmlns:a16="http://schemas.microsoft.com/office/drawing/2014/main" id="{21D6AFB4-22F2-460B-B5EF-E5BBB93C80FF}"/>
              </a:ext>
            </a:extLst>
          </p:cNvPr>
          <p:cNvSpPr>
            <a:spLocks noChangeArrowheads="1"/>
          </p:cNvSpPr>
          <p:nvPr>
            <p:ph type="body" idx="1"/>
          </p:nvPr>
        </p:nvSpPr>
        <p:spPr bwMode="auto">
          <a:xfrm>
            <a:off x="914400" y="4330700"/>
            <a:ext cx="5029200" cy="4102100"/>
          </a:xfrm>
          <a:prstGeom prst="rect">
            <a:avLst/>
          </a:prstGeom>
          <a:solidFill>
            <a:srgbClr val="FFFFFF"/>
          </a:solidFill>
          <a:ln>
            <a:solidFill>
              <a:srgbClr val="000000"/>
            </a:solidFill>
            <a:miter lim="800000"/>
            <a:headEnd/>
            <a:tailEnd/>
          </a:ln>
        </p:spPr>
        <p:txBody>
          <a:bodyPr/>
          <a:lstStyle/>
          <a:p>
            <a:endParaRPr lang="en-US" altLang="ru-RU"/>
          </a:p>
          <a:p>
            <a:endParaRPr lang="en-US" altLang="ru-RU"/>
          </a:p>
          <a:p>
            <a:r>
              <a:rPr lang="en-US" altLang="ru-RU"/>
              <a:t>-</a:t>
            </a:r>
          </a:p>
          <a:p>
            <a:endParaRPr lang="en-US" altLang="ru-RU"/>
          </a:p>
          <a:p>
            <a:endParaRPr lang="en-US" altLang="ru-RU"/>
          </a:p>
          <a:p>
            <a:endParaRPr lang="en-US" altLang="ru-RU"/>
          </a:p>
          <a:p>
            <a:r>
              <a:rPr lang="en-US" altLang="ru-RU"/>
              <a:t>- NOTE - in SQL, there is no specifying whether this is a restriction of a projection, or a projection of a restriction - there is less emphasis on order/procedure. The DBMS figures out the best/most efficient way to carry out the query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12245F5-3732-4912-9F5C-783B65353DC5}"/>
              </a:ext>
            </a:extLst>
          </p:cNvPr>
          <p:cNvSpPr>
            <a:spLocks noGrp="1" noChangeArrowheads="1"/>
          </p:cNvSpPr>
          <p:nvPr>
            <p:ph type="sldNum" sz="quarter" idx="5"/>
          </p:nvPr>
        </p:nvSpPr>
        <p:spPr>
          <a:ln/>
        </p:spPr>
        <p:txBody>
          <a:bodyPr/>
          <a:lstStyle/>
          <a:p>
            <a:fld id="{68B4787E-EE60-4F88-B83D-7F4547CA866E}" type="slidenum">
              <a:rPr lang="en-US" altLang="ru-RU"/>
              <a:pPr/>
              <a:t>5</a:t>
            </a:fld>
            <a:endParaRPr lang="en-US" altLang="ru-RU"/>
          </a:p>
        </p:txBody>
      </p:sp>
      <p:sp>
        <p:nvSpPr>
          <p:cNvPr id="179202" name="Rectangle 2">
            <a:extLst>
              <a:ext uri="{FF2B5EF4-FFF2-40B4-BE49-F238E27FC236}">
                <a16:creationId xmlns:a16="http://schemas.microsoft.com/office/drawing/2014/main" id="{FDCA1391-1125-409A-811C-975CF4F4F574}"/>
              </a:ext>
            </a:extLst>
          </p:cNvPr>
          <p:cNvSpPr>
            <a:spLocks noChangeArrowheads="1" noTextEdit="1"/>
          </p:cNvSpPr>
          <p:nvPr>
            <p:ph type="sldImg"/>
          </p:nvPr>
        </p:nvSpPr>
        <p:spPr>
          <a:ln/>
        </p:spPr>
      </p:sp>
      <p:sp>
        <p:nvSpPr>
          <p:cNvPr id="179203" name="Rectangle 3">
            <a:extLst>
              <a:ext uri="{FF2B5EF4-FFF2-40B4-BE49-F238E27FC236}">
                <a16:creationId xmlns:a16="http://schemas.microsoft.com/office/drawing/2014/main" id="{6DD0A78C-0B95-4567-BF5D-DDCABC720668}"/>
              </a:ext>
            </a:extLst>
          </p:cNvPr>
          <p:cNvSpPr>
            <a:spLocks noGrp="1" noChangeArrowheads="1"/>
          </p:cNvSpPr>
          <p:nvPr>
            <p:ph type="body" idx="1"/>
          </p:nvPr>
        </p:nvSpPr>
        <p:spPr/>
        <p:txBody>
          <a:bodyPr/>
          <a:lstStyle/>
          <a:p>
            <a:r>
              <a:rPr lang="en-US" altLang="ru-RU"/>
              <a:t>… can use &lt;  &lt;=  &gt; &gt;=  &lt;&gt; (or != in some DBs), AND, OR, NOT</a:t>
            </a:r>
          </a:p>
          <a:p>
            <a:r>
              <a:rPr lang="en-US" altLang="ru-RU"/>
              <a:t>“arbitrarily complex” – make as complex combination as you like</a:t>
            </a:r>
          </a:p>
          <a:p>
            <a:endParaRPr lang="en-US" altLang="ru-RU"/>
          </a:p>
          <a:p>
            <a:r>
              <a:rPr lang="en-US" altLang="ru-RU"/>
              <a:t>(can even use &lt; etc on character attributes – alphabetical)</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80F0936-8D01-4000-91F9-886911F3EE92}"/>
              </a:ext>
            </a:extLst>
          </p:cNvPr>
          <p:cNvSpPr>
            <a:spLocks noGrp="1" noChangeArrowheads="1"/>
          </p:cNvSpPr>
          <p:nvPr>
            <p:ph type="sldNum" sz="quarter" idx="5"/>
          </p:nvPr>
        </p:nvSpPr>
        <p:spPr>
          <a:ln/>
        </p:spPr>
        <p:txBody>
          <a:bodyPr/>
          <a:lstStyle/>
          <a:p>
            <a:fld id="{39730D74-ED6C-4260-967A-900E78F05B14}" type="slidenum">
              <a:rPr lang="en-US" altLang="ru-RU"/>
              <a:pPr/>
              <a:t>6</a:t>
            </a:fld>
            <a:endParaRPr lang="en-US" altLang="ru-RU"/>
          </a:p>
        </p:txBody>
      </p:sp>
      <p:sp>
        <p:nvSpPr>
          <p:cNvPr id="172034" name="Rectangle 2">
            <a:extLst>
              <a:ext uri="{FF2B5EF4-FFF2-40B4-BE49-F238E27FC236}">
                <a16:creationId xmlns:a16="http://schemas.microsoft.com/office/drawing/2014/main" id="{C19E6204-F241-478D-9843-C9177D962A47}"/>
              </a:ext>
            </a:extLst>
          </p:cNvPr>
          <p:cNvSpPr>
            <a:spLocks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172035" name="Rectangle 3">
            <a:extLst>
              <a:ext uri="{FF2B5EF4-FFF2-40B4-BE49-F238E27FC236}">
                <a16:creationId xmlns:a16="http://schemas.microsoft.com/office/drawing/2014/main" id="{51C5DA88-CB22-4C25-A348-7858ADCF8DA1}"/>
              </a:ext>
            </a:extLst>
          </p:cNvPr>
          <p:cNvSpPr>
            <a:spLocks noChangeArrowheads="1"/>
          </p:cNvSpPr>
          <p:nvPr>
            <p:ph type="body" idx="1"/>
          </p:nvPr>
        </p:nvSpPr>
        <p:spPr bwMode="auto">
          <a:xfrm>
            <a:off x="914400" y="4330700"/>
            <a:ext cx="5029200" cy="4102100"/>
          </a:xfrm>
          <a:prstGeom prst="rect">
            <a:avLst/>
          </a:prstGeom>
          <a:solidFill>
            <a:srgbClr val="FFFFFF"/>
          </a:solidFill>
          <a:ln>
            <a:solidFill>
              <a:srgbClr val="000000"/>
            </a:solidFill>
            <a:miter lim="800000"/>
            <a:headEnd/>
            <a:tailEnd/>
          </a:ln>
        </p:spPr>
        <p:txBody>
          <a:bodyPr/>
          <a:lstStyle/>
          <a:p>
            <a:r>
              <a:rPr lang="en-US" altLang="ru-RU"/>
              <a:t>Results of any query can be ordered (section 6.6 “advanced select queries” (6.6.1))</a:t>
            </a:r>
          </a:p>
          <a:p>
            <a:endParaRPr lang="en-US" altLang="ru-RU"/>
          </a:p>
          <a:p>
            <a:r>
              <a:rPr lang="en-US" altLang="ru-RU"/>
              <a:t>DESC stands for descending</a:t>
            </a:r>
          </a:p>
          <a:p>
            <a:r>
              <a:rPr lang="en-US" altLang="ru-RU"/>
              <a:t>ASC (ascending) is the default</a:t>
            </a:r>
          </a:p>
          <a:p>
            <a:endParaRPr lang="en-US" altLang="ru-RU"/>
          </a:p>
          <a:p>
            <a:r>
              <a:rPr lang="en-US" altLang="ru-RU"/>
              <a:t>ONLY changes the order of display of output – the actual table is unchanged !!!</a:t>
            </a:r>
          </a:p>
          <a:p>
            <a:endParaRPr lang="en-US" altLang="ru-RU"/>
          </a:p>
          <a:p>
            <a:r>
              <a:rPr lang="en-US" altLang="ru-RU"/>
              <a:t>Can list multiple attributes e.g.</a:t>
            </a:r>
          </a:p>
          <a:p>
            <a:r>
              <a:rPr lang="en-US" altLang="ru-RU"/>
              <a:t>    ORDER BY MAJOR,LNAME,FNAME</a:t>
            </a:r>
          </a:p>
          <a:p>
            <a:r>
              <a:rPr lang="en-US" altLang="ru-RU"/>
              <a:t>ordered first by major, then within a major, ordered by last name. If anybody with the same lname and major, they are ordered by first name</a:t>
            </a:r>
          </a:p>
          <a:p>
            <a:endParaRPr lang="en-US" altLang="ru-RU"/>
          </a:p>
          <a:p>
            <a:r>
              <a:rPr lang="en-US" altLang="ru-RU"/>
              <a:t>(ORDER BY has to be the last clause in the SELECT statement)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9090677-1BC1-4442-87D8-C8F6DA57BB13}"/>
              </a:ext>
            </a:extLst>
          </p:cNvPr>
          <p:cNvSpPr>
            <a:spLocks noGrp="1" noChangeArrowheads="1"/>
          </p:cNvSpPr>
          <p:nvPr>
            <p:ph type="sldNum" sz="quarter" idx="5"/>
          </p:nvPr>
        </p:nvSpPr>
        <p:spPr>
          <a:ln/>
        </p:spPr>
        <p:txBody>
          <a:bodyPr/>
          <a:lstStyle/>
          <a:p>
            <a:fld id="{E9870AA9-6428-4D1D-AE2D-AECF293F8712}" type="slidenum">
              <a:rPr lang="en-US" altLang="ru-RU"/>
              <a:pPr/>
              <a:t>7</a:t>
            </a:fld>
            <a:endParaRPr lang="en-US" altLang="ru-RU"/>
          </a:p>
        </p:txBody>
      </p:sp>
      <p:sp>
        <p:nvSpPr>
          <p:cNvPr id="174082" name="Rectangle 2">
            <a:extLst>
              <a:ext uri="{FF2B5EF4-FFF2-40B4-BE49-F238E27FC236}">
                <a16:creationId xmlns:a16="http://schemas.microsoft.com/office/drawing/2014/main" id="{ADAF7D43-1009-4E21-ADB1-7FB67AE0B8D2}"/>
              </a:ext>
            </a:extLst>
          </p:cNvPr>
          <p:cNvSpPr>
            <a:spLocks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174083" name="Rectangle 3">
            <a:extLst>
              <a:ext uri="{FF2B5EF4-FFF2-40B4-BE49-F238E27FC236}">
                <a16:creationId xmlns:a16="http://schemas.microsoft.com/office/drawing/2014/main" id="{0CDD9858-CE05-4AE0-8717-172FD05AF496}"/>
              </a:ext>
            </a:extLst>
          </p:cNvPr>
          <p:cNvSpPr>
            <a:spLocks noChangeArrowheads="1"/>
          </p:cNvSpPr>
          <p:nvPr>
            <p:ph type="body" idx="1"/>
          </p:nvPr>
        </p:nvSpPr>
        <p:spPr bwMode="auto">
          <a:xfrm>
            <a:off x="0" y="4330700"/>
            <a:ext cx="6858000" cy="4387850"/>
          </a:xfrm>
          <a:prstGeom prst="rect">
            <a:avLst/>
          </a:prstGeom>
          <a:solidFill>
            <a:srgbClr val="FFFFFF"/>
          </a:solidFill>
          <a:ln>
            <a:solidFill>
              <a:srgbClr val="000000"/>
            </a:solidFill>
            <a:miter lim="800000"/>
            <a:headEnd/>
            <a:tailEnd/>
          </a:ln>
        </p:spPr>
        <p:txBody>
          <a:bodyPr/>
          <a:lstStyle/>
          <a:p>
            <a:r>
              <a:rPr lang="en-US" altLang="ru-RU"/>
              <a:t>(book has in section 6.8 – way late!!!)</a:t>
            </a:r>
          </a:p>
          <a:p>
            <a:r>
              <a:rPr lang="en-US" altLang="ru-RU"/>
              <a:t>Here, FROM lists </a:t>
            </a:r>
            <a:r>
              <a:rPr lang="en-US" altLang="ru-RU" b="1"/>
              <a:t>two tables</a:t>
            </a:r>
            <a:r>
              <a:rPr lang="en-US" altLang="ru-RU"/>
              <a:t>, info will be combined from both</a:t>
            </a:r>
          </a:p>
          <a:p>
            <a:r>
              <a:rPr lang="en-US" altLang="ru-RU"/>
              <a:t>WITHOUT A WHERE condition checking for matching FK with PK (StudID = Enrollments.Student), this would be a CARTESIAN PRODUCT!!! - all possible combinations between the two tables.</a:t>
            </a:r>
          </a:p>
          <a:p>
            <a:r>
              <a:rPr lang="en-US" altLang="ru-RU"/>
              <a:t>(BTW, this isn’t exactly a natural join - it is a projection of a natural join - some attributes are not included</a:t>
            </a:r>
          </a:p>
          <a:p>
            <a:r>
              <a:rPr lang="en-US" altLang="ru-RU"/>
              <a:t>	(again, in SQL, there is no step-by-step, just specify WHAT you want)</a:t>
            </a:r>
          </a:p>
          <a:p>
            <a:endParaRPr lang="en-US" altLang="ru-RU"/>
          </a:p>
          <a:p>
            <a:r>
              <a:rPr lang="en-US" altLang="ru-RU"/>
              <a:t>BTW, here, to be careful I specified tablename.attributename (Enrollments.Student ) – this is to avoid ambiguity. I think I would have gotten away without it, since a attributename is expected in that place. However, sometimes there are attributes with the same name in both tables, - they can be disambiguated by specifying tablename.attributename (e.g. STUDENT.StdID). This can also always be done anyway for clarity</a:t>
            </a:r>
          </a:p>
          <a:p>
            <a:pPr lvl="1"/>
            <a:r>
              <a:rPr lang="en-US" altLang="ru-RU"/>
              <a:t>SELECT STUDENT. StdID, STUDENT. LNAME, STUDENT. FNAME, 	ENROLLMENTS. INDEX</a:t>
            </a:r>
          </a:p>
          <a:p>
            <a:pPr lvl="1"/>
            <a:r>
              <a:rPr lang="en-US" altLang="ru-RU"/>
              <a:t>FROM STUDENT, ENROLLMENTS</a:t>
            </a:r>
          </a:p>
          <a:p>
            <a:pPr lvl="1"/>
            <a:r>
              <a:rPr lang="en-US" altLang="ru-RU"/>
              <a:t>WHERE STUDENT. StdID= ENROLLMENTS. Student</a:t>
            </a:r>
          </a:p>
          <a:p>
            <a:pPr lvl="1"/>
            <a:endParaRPr lang="en-US" altLang="ru-RU"/>
          </a:p>
          <a:p>
            <a:pPr lvl="1"/>
            <a:r>
              <a:rPr lang="en-US" altLang="ru-RU"/>
              <a:t>(particularly useful for WHERE condition)</a:t>
            </a:r>
          </a:p>
          <a:p>
            <a:endParaRPr lang="en-US" altLang="ru-RU"/>
          </a:p>
          <a:p>
            <a:r>
              <a:rPr lang="en-US" altLang="ru-RU"/>
              <a:t>if you want all fields from a table, you can use *   e.g</a:t>
            </a:r>
          </a:p>
          <a:p>
            <a:r>
              <a:rPr lang="en-US" altLang="ru-RU"/>
              <a:t>	SELECT STUDENT.*, ENROLLMENTS. INDEX</a:t>
            </a:r>
          </a:p>
          <a:p>
            <a:endParaRPr lang="en-US" alt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EDB0CCD-D0B8-4484-AD8D-A908352897F7}"/>
              </a:ext>
            </a:extLst>
          </p:cNvPr>
          <p:cNvSpPr>
            <a:spLocks noGrp="1" noChangeArrowheads="1"/>
          </p:cNvSpPr>
          <p:nvPr>
            <p:ph type="sldNum" sz="quarter" idx="5"/>
          </p:nvPr>
        </p:nvSpPr>
        <p:spPr>
          <a:ln/>
        </p:spPr>
        <p:txBody>
          <a:bodyPr/>
          <a:lstStyle/>
          <a:p>
            <a:fld id="{DC784CEE-BE20-4E32-A0B8-1E615FF6AC4C}" type="slidenum">
              <a:rPr lang="en-US" altLang="ru-RU"/>
              <a:pPr/>
              <a:t>8</a:t>
            </a:fld>
            <a:endParaRPr lang="en-US" altLang="ru-RU"/>
          </a:p>
        </p:txBody>
      </p:sp>
      <p:sp>
        <p:nvSpPr>
          <p:cNvPr id="176130" name="Rectangle 2">
            <a:extLst>
              <a:ext uri="{FF2B5EF4-FFF2-40B4-BE49-F238E27FC236}">
                <a16:creationId xmlns:a16="http://schemas.microsoft.com/office/drawing/2014/main" id="{B824ED4B-DE5D-4472-9682-10DDB313AA88}"/>
              </a:ext>
            </a:extLst>
          </p:cNvPr>
          <p:cNvSpPr>
            <a:spLocks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176131" name="Rectangle 3">
            <a:extLst>
              <a:ext uri="{FF2B5EF4-FFF2-40B4-BE49-F238E27FC236}">
                <a16:creationId xmlns:a16="http://schemas.microsoft.com/office/drawing/2014/main" id="{82E4E299-1CA8-4317-92FC-A00A4E95BFB7}"/>
              </a:ext>
            </a:extLst>
          </p:cNvPr>
          <p:cNvSpPr>
            <a:spLocks noChangeArrowheads="1"/>
          </p:cNvSpPr>
          <p:nvPr>
            <p:ph type="body" idx="1"/>
          </p:nvPr>
        </p:nvSpPr>
        <p:spPr bwMode="auto">
          <a:xfrm>
            <a:off x="0" y="4330700"/>
            <a:ext cx="6858000" cy="4102100"/>
          </a:xfrm>
          <a:prstGeom prst="rect">
            <a:avLst/>
          </a:prstGeom>
          <a:solidFill>
            <a:srgbClr val="FFFFFF"/>
          </a:solidFill>
          <a:ln>
            <a:solidFill>
              <a:srgbClr val="000000"/>
            </a:solidFill>
            <a:miter lim="800000"/>
            <a:headEnd/>
            <a:tailEnd/>
          </a:ln>
        </p:spPr>
        <p:txBody>
          <a:bodyPr/>
          <a:lstStyle/>
          <a:p>
            <a:r>
              <a:rPr lang="en-US" altLang="ru-RU"/>
              <a:t>Here, we left off the classindex on the SELECT part since all results will have the same value</a:t>
            </a:r>
          </a:p>
          <a:p>
            <a:r>
              <a:rPr lang="en-US" altLang="ru-RU"/>
              <a:t>and we added another condition to the WHERE</a:t>
            </a:r>
          </a:p>
          <a:p>
            <a:endParaRPr lang="en-US" altLang="ru-RU"/>
          </a:p>
          <a:p>
            <a:r>
              <a:rPr lang="en-US" altLang="ru-RU"/>
              <a:t>THAT IS ALL. This is powerful</a:t>
            </a:r>
          </a:p>
          <a:p>
            <a:endParaRPr lang="en-US" altLang="ru-RU"/>
          </a:p>
          <a:p>
            <a:r>
              <a:rPr lang="en-US" altLang="ru-RU"/>
              <a:t>(could use ORDER BY here (as well as anywhere else)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C6ADBD1-99CD-4138-A372-6554ED545FCE}"/>
              </a:ext>
            </a:extLst>
          </p:cNvPr>
          <p:cNvSpPr>
            <a:spLocks noGrp="1" noChangeArrowheads="1"/>
          </p:cNvSpPr>
          <p:nvPr>
            <p:ph type="sldNum" sz="quarter" idx="5"/>
          </p:nvPr>
        </p:nvSpPr>
        <p:spPr>
          <a:ln/>
        </p:spPr>
        <p:txBody>
          <a:bodyPr/>
          <a:lstStyle/>
          <a:p>
            <a:fld id="{2F720280-872B-4845-97AD-DF3F8AC6E6A1}" type="slidenum">
              <a:rPr lang="en-US" altLang="ru-RU"/>
              <a:pPr/>
              <a:t>9</a:t>
            </a:fld>
            <a:endParaRPr lang="en-US" altLang="ru-RU"/>
          </a:p>
        </p:txBody>
      </p:sp>
      <p:sp>
        <p:nvSpPr>
          <p:cNvPr id="178178" name="Rectangle 2">
            <a:extLst>
              <a:ext uri="{FF2B5EF4-FFF2-40B4-BE49-F238E27FC236}">
                <a16:creationId xmlns:a16="http://schemas.microsoft.com/office/drawing/2014/main" id="{C13CEE55-EC39-4193-BC22-7D599830420C}"/>
              </a:ext>
            </a:extLst>
          </p:cNvPr>
          <p:cNvSpPr>
            <a:spLocks noChangeArrowheads="1"/>
          </p:cNvSpPr>
          <p:nvPr>
            <p:ph type="sldImg"/>
          </p:nvPr>
        </p:nvSpPr>
        <p:spPr bwMode="auto">
          <a:xfrm>
            <a:off x="1152525" y="684213"/>
            <a:ext cx="4557713" cy="3417887"/>
          </a:xfrm>
          <a:prstGeom prst="rect">
            <a:avLst/>
          </a:prstGeom>
          <a:solidFill>
            <a:srgbClr val="FFFFFF"/>
          </a:solidFill>
          <a:ln>
            <a:solidFill>
              <a:srgbClr val="000000"/>
            </a:solidFill>
            <a:miter lim="800000"/>
            <a:headEnd/>
            <a:tailEnd/>
          </a:ln>
        </p:spPr>
      </p:sp>
      <p:sp>
        <p:nvSpPr>
          <p:cNvPr id="178179" name="Rectangle 3">
            <a:extLst>
              <a:ext uri="{FF2B5EF4-FFF2-40B4-BE49-F238E27FC236}">
                <a16:creationId xmlns:a16="http://schemas.microsoft.com/office/drawing/2014/main" id="{B4865D64-DDB9-4523-8AA7-09B8A466D66E}"/>
              </a:ext>
            </a:extLst>
          </p:cNvPr>
          <p:cNvSpPr>
            <a:spLocks noChangeArrowheads="1"/>
          </p:cNvSpPr>
          <p:nvPr>
            <p:ph type="body" idx="1"/>
          </p:nvPr>
        </p:nvSpPr>
        <p:spPr bwMode="auto">
          <a:xfrm>
            <a:off x="0" y="4330700"/>
            <a:ext cx="6858000" cy="4102100"/>
          </a:xfrm>
          <a:prstGeom prst="rect">
            <a:avLst/>
          </a:prstGeom>
          <a:solidFill>
            <a:srgbClr val="FFFFFF"/>
          </a:solidFill>
          <a:ln>
            <a:solidFill>
              <a:srgbClr val="000000"/>
            </a:solidFill>
            <a:miter lim="800000"/>
            <a:headEnd/>
            <a:tailEnd/>
          </a:ln>
        </p:spPr>
        <p:txBody>
          <a:bodyPr/>
          <a:lstStyle/>
          <a:p>
            <a:r>
              <a:rPr lang="en-US" altLang="ru-RU"/>
              <a:t>Here, FROM lists </a:t>
            </a:r>
            <a:r>
              <a:rPr lang="en-US" altLang="ru-RU" b="1"/>
              <a:t>three tables</a:t>
            </a:r>
            <a:r>
              <a:rPr lang="en-US" altLang="ru-RU"/>
              <a:t>, info will be combined from all three</a:t>
            </a:r>
          </a:p>
          <a:p>
            <a:endParaRPr lang="en-US" altLang="ru-RU"/>
          </a:p>
          <a:p>
            <a:r>
              <a:rPr lang="en-US" altLang="ru-RU"/>
              <a:t>In joining 3 tables, need </a:t>
            </a:r>
            <a:r>
              <a:rPr lang="en-US" altLang="ru-RU" b="1" u="sng"/>
              <a:t>two</a:t>
            </a:r>
            <a:r>
              <a:rPr lang="en-US" altLang="ru-RU"/>
              <a:t> join conditions in WHERE</a:t>
            </a:r>
          </a:p>
          <a:p>
            <a:r>
              <a:rPr lang="en-US" altLang="ru-RU"/>
              <a:t> </a:t>
            </a:r>
          </a:p>
          <a:p>
            <a:r>
              <a:rPr lang="en-US" altLang="ru-RU"/>
              <a:t> </a:t>
            </a:r>
          </a:p>
          <a:p>
            <a:endParaRPr lang="en-US" alt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D80E13F-3542-4D54-8CF8-DFEF12464CF8}"/>
              </a:ext>
            </a:extLst>
          </p:cNvPr>
          <p:cNvSpPr>
            <a:spLocks noGrp="1" noChangeArrowheads="1"/>
          </p:cNvSpPr>
          <p:nvPr>
            <p:ph type="sldNum" sz="quarter" idx="5"/>
          </p:nvPr>
        </p:nvSpPr>
        <p:spPr>
          <a:ln/>
        </p:spPr>
        <p:txBody>
          <a:bodyPr/>
          <a:lstStyle/>
          <a:p>
            <a:fld id="{E54F2D54-BC0F-4337-8673-AD0FECBE59F2}" type="slidenum">
              <a:rPr lang="en-US" altLang="ru-RU"/>
              <a:pPr/>
              <a:t>10</a:t>
            </a:fld>
            <a:endParaRPr lang="en-US" altLang="ru-RU"/>
          </a:p>
        </p:txBody>
      </p:sp>
      <p:sp>
        <p:nvSpPr>
          <p:cNvPr id="217090" name="Rectangle 2">
            <a:extLst>
              <a:ext uri="{FF2B5EF4-FFF2-40B4-BE49-F238E27FC236}">
                <a16:creationId xmlns:a16="http://schemas.microsoft.com/office/drawing/2014/main" id="{173738C5-A770-48F4-B6B2-79E918B6A185}"/>
              </a:ext>
            </a:extLst>
          </p:cNvPr>
          <p:cNvSpPr>
            <a:spLocks noChangeArrowheads="1" noTextEdit="1"/>
          </p:cNvSpPr>
          <p:nvPr>
            <p:ph type="sldImg"/>
          </p:nvPr>
        </p:nvSpPr>
        <p:spPr>
          <a:ln/>
        </p:spPr>
      </p:sp>
      <p:sp>
        <p:nvSpPr>
          <p:cNvPr id="217091" name="Rectangle 3">
            <a:extLst>
              <a:ext uri="{FF2B5EF4-FFF2-40B4-BE49-F238E27FC236}">
                <a16:creationId xmlns:a16="http://schemas.microsoft.com/office/drawing/2014/main" id="{F094F25C-3474-4430-827E-9BE21B106401}"/>
              </a:ext>
            </a:extLst>
          </p:cNvPr>
          <p:cNvSpPr>
            <a:spLocks noGrp="1" noChangeArrowheads="1"/>
          </p:cNvSpPr>
          <p:nvPr>
            <p:ph type="body" idx="1"/>
          </p:nvPr>
        </p:nvSpPr>
        <p:spPr/>
        <p:txBody>
          <a:bodyPr/>
          <a:lstStyle/>
          <a:p>
            <a:endParaRPr lang="en-US" altLang="ru-RU"/>
          </a:p>
          <a:p>
            <a:r>
              <a:rPr lang="en-US" altLang="ru-RU"/>
              <a:t>(</a:t>
            </a:r>
            <a:r>
              <a:rPr lang="en-US" altLang="ru-RU" b="1" u="sng"/>
              <a:t>necessary</a:t>
            </a:r>
            <a:r>
              <a:rPr lang="en-US" altLang="ru-RU"/>
              <a:t> for queries involving recursive relationships – refer to each version</a:t>
            </a:r>
          </a:p>
          <a:p>
            <a:endParaRPr lang="en-US" altLang="ru-RU"/>
          </a:p>
          <a:p>
            <a:r>
              <a:rPr lang="en-US" altLang="ru-RU"/>
              <a:t>// find manager info for a particular employee – made up attributes – don’t have this table available</a:t>
            </a:r>
          </a:p>
          <a:p>
            <a:r>
              <a:rPr lang="en-US" altLang="ru-RU"/>
              <a:t>SELECT B.empID, B.last, B.first</a:t>
            </a:r>
          </a:p>
          <a:p>
            <a:r>
              <a:rPr lang="en-US" altLang="ru-RU"/>
              <a:t>FROM EMPLOYEE A, EMPLOYEE B</a:t>
            </a:r>
          </a:p>
          <a:p>
            <a:r>
              <a:rPr lang="en-US" altLang="ru-RU"/>
              <a:t>WHERE A.empID = B.mgr</a:t>
            </a:r>
          </a:p>
          <a:p>
            <a:r>
              <a:rPr lang="en-US" altLang="ru-RU"/>
              <a:t>           AND A.empID = ‘1111’;</a:t>
            </a:r>
          </a:p>
          <a:p>
            <a:endParaRPr lang="en-US" altLang="ru-RU"/>
          </a:p>
          <a:p>
            <a:endParaRPr lang="en-US" alt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1/10/2021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1/10/2021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1/10/2021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1/10/2021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1/10/2021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7757FB-D40F-47CA-986C-28DFC5C30F15}"/>
              </a:ext>
            </a:extLst>
          </p:cNvPr>
          <p:cNvSpPr>
            <a:spLocks noGrp="1"/>
          </p:cNvSpPr>
          <p:nvPr>
            <p:ph type="ctrTitle"/>
          </p:nvPr>
        </p:nvSpPr>
        <p:spPr/>
        <p:txBody>
          <a:bodyPr/>
          <a:lstStyle/>
          <a:p>
            <a:pPr algn="ctr"/>
            <a:r>
              <a:rPr lang="en-US" dirty="0"/>
              <a:t>The lecture 4</a:t>
            </a:r>
            <a:endParaRPr lang="ru-RU" dirty="0"/>
          </a:p>
        </p:txBody>
      </p:sp>
      <p:sp>
        <p:nvSpPr>
          <p:cNvPr id="3" name="Подзаголовок 2">
            <a:extLst>
              <a:ext uri="{FF2B5EF4-FFF2-40B4-BE49-F238E27FC236}">
                <a16:creationId xmlns:a16="http://schemas.microsoft.com/office/drawing/2014/main" id="{D6025761-9B50-476F-8DC7-F508DE983795}"/>
              </a:ext>
            </a:extLst>
          </p:cNvPr>
          <p:cNvSpPr>
            <a:spLocks noGrp="1"/>
          </p:cNvSpPr>
          <p:nvPr>
            <p:ph type="subTitle" idx="1"/>
          </p:nvPr>
        </p:nvSpPr>
        <p:spPr>
          <a:xfrm>
            <a:off x="581191" y="4701750"/>
            <a:ext cx="10993546" cy="590321"/>
          </a:xfrm>
        </p:spPr>
        <p:txBody>
          <a:bodyPr>
            <a:normAutofit/>
          </a:bodyPr>
          <a:lstStyle/>
          <a:p>
            <a:pPr algn="ctr"/>
            <a:r>
              <a:rPr lang="en-US" sz="2400" dirty="0">
                <a:solidFill>
                  <a:srgbClr val="FFC000"/>
                </a:solidFill>
              </a:rPr>
              <a:t>SQL queries</a:t>
            </a:r>
            <a:endParaRPr lang="ru-RU" sz="2400" dirty="0">
              <a:solidFill>
                <a:srgbClr val="FFC000"/>
              </a:solidFill>
            </a:endParaRPr>
          </a:p>
        </p:txBody>
      </p:sp>
    </p:spTree>
    <p:extLst>
      <p:ext uri="{BB962C8B-B14F-4D97-AF65-F5344CB8AC3E}">
        <p14:creationId xmlns:p14="http://schemas.microsoft.com/office/powerpoint/2010/main" val="2724245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a:extLst>
              <a:ext uri="{FF2B5EF4-FFF2-40B4-BE49-F238E27FC236}">
                <a16:creationId xmlns:a16="http://schemas.microsoft.com/office/drawing/2014/main" id="{18A184C3-D19F-4AD6-A469-6D6013953EDA}"/>
              </a:ext>
            </a:extLst>
          </p:cNvPr>
          <p:cNvSpPr>
            <a:spLocks noGrp="1" noChangeArrowheads="1"/>
          </p:cNvSpPr>
          <p:nvPr>
            <p:ph type="title"/>
          </p:nvPr>
        </p:nvSpPr>
        <p:spPr>
          <a:xfrm>
            <a:off x="581192" y="702156"/>
            <a:ext cx="11029616" cy="874974"/>
          </a:xfrm>
        </p:spPr>
        <p:txBody>
          <a:bodyPr/>
          <a:lstStyle/>
          <a:p>
            <a:pPr algn="ctr"/>
            <a:r>
              <a:rPr lang="en-US" altLang="ru-RU" dirty="0">
                <a:solidFill>
                  <a:srgbClr val="FFC000"/>
                </a:solidFill>
              </a:rPr>
              <a:t>Alias</a:t>
            </a:r>
          </a:p>
        </p:txBody>
      </p:sp>
      <p:sp>
        <p:nvSpPr>
          <p:cNvPr id="216067" name="Rectangle 3">
            <a:extLst>
              <a:ext uri="{FF2B5EF4-FFF2-40B4-BE49-F238E27FC236}">
                <a16:creationId xmlns:a16="http://schemas.microsoft.com/office/drawing/2014/main" id="{187AFE13-9715-416E-AFC7-490BE2905F12}"/>
              </a:ext>
            </a:extLst>
          </p:cNvPr>
          <p:cNvSpPr>
            <a:spLocks noGrp="1" noChangeArrowheads="1"/>
          </p:cNvSpPr>
          <p:nvPr>
            <p:ph type="body" idx="1"/>
          </p:nvPr>
        </p:nvSpPr>
        <p:spPr/>
        <p:txBody>
          <a:bodyPr/>
          <a:lstStyle/>
          <a:p>
            <a:r>
              <a:rPr lang="en-US" altLang="ru-RU" dirty="0">
                <a:solidFill>
                  <a:schemeClr val="tx1"/>
                </a:solidFill>
              </a:rPr>
              <a:t>Alternate name (for a table)</a:t>
            </a:r>
          </a:p>
          <a:p>
            <a:r>
              <a:rPr lang="en-US" altLang="ru-RU" dirty="0">
                <a:solidFill>
                  <a:schemeClr val="tx1"/>
                </a:solidFill>
              </a:rPr>
              <a:t>SELECT STUDENT.*, SECTION.*</a:t>
            </a:r>
          </a:p>
          <a:p>
            <a:pPr>
              <a:buFont typeface="Monotype Sorts" pitchFamily="2" charset="2"/>
              <a:buNone/>
            </a:pPr>
            <a:r>
              <a:rPr lang="en-US" altLang="ru-RU" dirty="0">
                <a:solidFill>
                  <a:schemeClr val="tx1"/>
                </a:solidFill>
              </a:rPr>
              <a:t>	FROM STUDENT A, ENROLLMENTS B, SECTION C</a:t>
            </a:r>
          </a:p>
          <a:p>
            <a:pPr>
              <a:buFont typeface="Monotype Sorts" pitchFamily="2" charset="2"/>
              <a:buNone/>
            </a:pPr>
            <a:r>
              <a:rPr lang="en-US" altLang="ru-RU" dirty="0">
                <a:solidFill>
                  <a:schemeClr val="tx1"/>
                </a:solidFill>
              </a:rPr>
              <a:t>	WHERE </a:t>
            </a:r>
            <a:r>
              <a:rPr lang="en-US" altLang="ru-RU" dirty="0" err="1">
                <a:solidFill>
                  <a:schemeClr val="tx1"/>
                </a:solidFill>
              </a:rPr>
              <a:t>A.StdID</a:t>
            </a:r>
            <a:r>
              <a:rPr lang="en-US" altLang="ru-RU" dirty="0">
                <a:solidFill>
                  <a:schemeClr val="tx1"/>
                </a:solidFill>
              </a:rPr>
              <a:t> = </a:t>
            </a:r>
            <a:r>
              <a:rPr lang="en-US" altLang="ru-RU" dirty="0" err="1">
                <a:solidFill>
                  <a:schemeClr val="tx1"/>
                </a:solidFill>
              </a:rPr>
              <a:t>B.student</a:t>
            </a:r>
            <a:r>
              <a:rPr lang="en-US" altLang="ru-RU" dirty="0">
                <a:solidFill>
                  <a:schemeClr val="tx1"/>
                </a:solidFill>
              </a:rPr>
              <a:t> AND </a:t>
            </a:r>
            <a:r>
              <a:rPr lang="en-US" altLang="ru-RU" dirty="0" err="1">
                <a:solidFill>
                  <a:schemeClr val="tx1"/>
                </a:solidFill>
              </a:rPr>
              <a:t>B.index</a:t>
            </a:r>
            <a:r>
              <a:rPr lang="en-US" altLang="ru-RU" dirty="0">
                <a:solidFill>
                  <a:schemeClr val="tx1"/>
                </a:solidFill>
              </a:rPr>
              <a:t> = </a:t>
            </a:r>
            <a:r>
              <a:rPr lang="en-US" altLang="ru-RU" dirty="0" err="1">
                <a:solidFill>
                  <a:schemeClr val="tx1"/>
                </a:solidFill>
              </a:rPr>
              <a:t>C.index</a:t>
            </a:r>
            <a:r>
              <a:rPr lang="en-US" altLang="ru-RU" dirty="0">
                <a:solidFill>
                  <a:schemeClr val="tx1"/>
                </a:solidFill>
              </a:rPr>
              <a:t>;</a:t>
            </a:r>
          </a:p>
          <a:p>
            <a:r>
              <a:rPr lang="en-US" altLang="ru-RU" dirty="0">
                <a:solidFill>
                  <a:schemeClr val="tx1"/>
                </a:solidFill>
              </a:rPr>
              <a:t> Here A,B, and C are aliases</a:t>
            </a:r>
          </a:p>
          <a:p>
            <a:r>
              <a:rPr lang="en-US" altLang="ru-RU" dirty="0">
                <a:solidFill>
                  <a:schemeClr val="tx1"/>
                </a:solidFill>
              </a:rPr>
              <a:t>Used as a convenience, not necessary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a:extLst>
              <a:ext uri="{FF2B5EF4-FFF2-40B4-BE49-F238E27FC236}">
                <a16:creationId xmlns:a16="http://schemas.microsoft.com/office/drawing/2014/main" id="{E180021E-89BB-4AA7-A2A2-6E62112E97BA}"/>
              </a:ext>
            </a:extLst>
          </p:cNvPr>
          <p:cNvSpPr>
            <a:spLocks noGrp="1" noChangeArrowheads="1"/>
          </p:cNvSpPr>
          <p:nvPr>
            <p:ph type="title"/>
          </p:nvPr>
        </p:nvSpPr>
        <p:spPr>
          <a:xfrm>
            <a:off x="581192" y="702156"/>
            <a:ext cx="11029616" cy="1009198"/>
          </a:xfrm>
          <a:noFill/>
          <a:ln/>
          <a:effectLst>
            <a:outerShdw dist="17961" dir="2700000" algn="ctr" rotWithShape="0">
              <a:srgbClr val="5F5F5F"/>
            </a:outerShdw>
          </a:effectLst>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b">
            <a:normAutofit/>
          </a:bodyPr>
          <a:lstStyle/>
          <a:p>
            <a:pPr algn="ctr"/>
            <a:r>
              <a:rPr lang="en-US" altLang="ru-RU" sz="3600" dirty="0">
                <a:solidFill>
                  <a:srgbClr val="FFC000"/>
                </a:solidFill>
              </a:rPr>
              <a:t>Queries</a:t>
            </a:r>
            <a:endParaRPr lang="en-US" altLang="ru-RU" dirty="0">
              <a:solidFill>
                <a:srgbClr val="FFC000"/>
              </a:solidFill>
            </a:endParaRPr>
          </a:p>
        </p:txBody>
      </p:sp>
      <p:sp>
        <p:nvSpPr>
          <p:cNvPr id="180227" name="Rectangle 3">
            <a:extLst>
              <a:ext uri="{FF2B5EF4-FFF2-40B4-BE49-F238E27FC236}">
                <a16:creationId xmlns:a16="http://schemas.microsoft.com/office/drawing/2014/main" id="{633EBC93-1156-49D6-8ACE-0B7D0FE57572}"/>
              </a:ext>
            </a:extLst>
          </p:cNvPr>
          <p:cNvSpPr>
            <a:spLocks noGrp="1" noChangeArrowheads="1"/>
          </p:cNvSpPr>
          <p:nvPr>
            <p:ph type="body" idx="1"/>
          </p:nvPr>
        </p:nvSpPr>
        <p:spPr>
          <a:xfrm>
            <a:off x="581191" y="1979160"/>
            <a:ext cx="11029616" cy="4176684"/>
          </a:xfrm>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ctr">
            <a:normAutofit/>
          </a:bodyPr>
          <a:lstStyle/>
          <a:p>
            <a:r>
              <a:rPr lang="en-US" altLang="ru-RU" dirty="0">
                <a:solidFill>
                  <a:schemeClr val="tx1"/>
                </a:solidFill>
              </a:rPr>
              <a:t>Special Operators</a:t>
            </a:r>
          </a:p>
          <a:p>
            <a:pPr lvl="1">
              <a:spcBef>
                <a:spcPct val="60000"/>
              </a:spcBef>
            </a:pPr>
            <a:r>
              <a:rPr lang="en-US" altLang="ru-RU" b="1" dirty="0">
                <a:solidFill>
                  <a:schemeClr val="hlink"/>
                </a:solidFill>
              </a:rPr>
              <a:t>BETWEEN</a:t>
            </a:r>
            <a:r>
              <a:rPr lang="en-US" altLang="ru-RU" b="1" dirty="0">
                <a:solidFill>
                  <a:schemeClr val="tx1"/>
                </a:solidFill>
              </a:rPr>
              <a:t> - used to define range limits.</a:t>
            </a:r>
          </a:p>
          <a:p>
            <a:pPr lvl="1">
              <a:spcBef>
                <a:spcPct val="60000"/>
              </a:spcBef>
            </a:pPr>
            <a:r>
              <a:rPr lang="en-US" altLang="ru-RU" b="1" dirty="0">
                <a:solidFill>
                  <a:schemeClr val="hlink"/>
                </a:solidFill>
              </a:rPr>
              <a:t>IS NULL</a:t>
            </a:r>
            <a:r>
              <a:rPr lang="en-US" altLang="ru-RU" b="1" dirty="0">
                <a:solidFill>
                  <a:schemeClr val="tx1"/>
                </a:solidFill>
              </a:rPr>
              <a:t> - used to check whether an attribute value is null</a:t>
            </a:r>
          </a:p>
          <a:p>
            <a:pPr lvl="1">
              <a:spcBef>
                <a:spcPct val="60000"/>
              </a:spcBef>
            </a:pPr>
            <a:r>
              <a:rPr lang="en-US" altLang="ru-RU" b="1" dirty="0">
                <a:solidFill>
                  <a:schemeClr val="hlink"/>
                </a:solidFill>
              </a:rPr>
              <a:t>LIKE</a:t>
            </a:r>
            <a:r>
              <a:rPr lang="en-US" altLang="ru-RU" b="1" dirty="0">
                <a:solidFill>
                  <a:schemeClr val="tx1"/>
                </a:solidFill>
              </a:rPr>
              <a:t> - used to check for similar character strings.</a:t>
            </a:r>
          </a:p>
          <a:p>
            <a:pPr lvl="1">
              <a:spcBef>
                <a:spcPct val="60000"/>
              </a:spcBef>
            </a:pPr>
            <a:r>
              <a:rPr lang="en-US" altLang="ru-RU" b="1" dirty="0">
                <a:solidFill>
                  <a:schemeClr val="hlink"/>
                </a:solidFill>
              </a:rPr>
              <a:t>IN</a:t>
            </a:r>
            <a:r>
              <a:rPr lang="en-US" altLang="ru-RU" b="1" dirty="0">
                <a:solidFill>
                  <a:schemeClr val="tx1"/>
                </a:solidFill>
              </a:rPr>
              <a:t> - used to check whether an attribute value matches a value contained within a (sub)set of listed values.</a:t>
            </a:r>
          </a:p>
          <a:p>
            <a:pPr lvl="1">
              <a:spcBef>
                <a:spcPct val="60000"/>
              </a:spcBef>
            </a:pPr>
            <a:r>
              <a:rPr lang="en-US" altLang="ru-RU" b="1" dirty="0">
                <a:solidFill>
                  <a:schemeClr val="hlink"/>
                </a:solidFill>
              </a:rPr>
              <a:t>EXISTS</a:t>
            </a:r>
            <a:r>
              <a:rPr lang="en-US" altLang="ru-RU" b="1" dirty="0">
                <a:solidFill>
                  <a:schemeClr val="tx1"/>
                </a:solidFill>
              </a:rPr>
              <a:t> - used to check whether an attribute has a value. In effect, EXISTS is the opposite of IS NULL.</a:t>
            </a:r>
          </a:p>
          <a:p>
            <a:pPr lvl="2">
              <a:spcBef>
                <a:spcPct val="60000"/>
              </a:spcBef>
            </a:pPr>
            <a:r>
              <a:rPr lang="en-US" altLang="ru-RU" b="1" dirty="0">
                <a:solidFill>
                  <a:schemeClr val="tx1"/>
                </a:solidFill>
              </a:rPr>
              <a:t>Can also be used to check if a </a:t>
            </a:r>
            <a:r>
              <a:rPr lang="en-US" altLang="ru-RU" b="1" dirty="0">
                <a:solidFill>
                  <a:schemeClr val="hlink"/>
                </a:solidFill>
              </a:rPr>
              <a:t>subquery</a:t>
            </a:r>
            <a:r>
              <a:rPr lang="en-US" altLang="ru-RU" b="1" dirty="0">
                <a:solidFill>
                  <a:schemeClr val="tx1"/>
                </a:solidFill>
              </a:rPr>
              <a:t> returns any rows</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a:extLst>
              <a:ext uri="{FF2B5EF4-FFF2-40B4-BE49-F238E27FC236}">
                <a16:creationId xmlns:a16="http://schemas.microsoft.com/office/drawing/2014/main" id="{1588FEF7-A9C1-47DC-A102-8A06D908F6B4}"/>
              </a:ext>
            </a:extLst>
          </p:cNvPr>
          <p:cNvSpPr>
            <a:spLocks noGrp="1" noChangeArrowheads="1"/>
          </p:cNvSpPr>
          <p:nvPr>
            <p:ph type="body" idx="1"/>
          </p:nvPr>
        </p:nvSpPr>
        <p:spPr>
          <a:xfrm>
            <a:off x="662729" y="1837189"/>
            <a:ext cx="10670797" cy="4815281"/>
          </a:xfrm>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ctr">
            <a:normAutofit/>
          </a:bodyPr>
          <a:lstStyle/>
          <a:p>
            <a:r>
              <a:rPr lang="en-US" altLang="ru-RU" sz="2400" dirty="0">
                <a:solidFill>
                  <a:schemeClr val="tx1"/>
                </a:solidFill>
              </a:rPr>
              <a:t>Special Operators</a:t>
            </a:r>
            <a:r>
              <a:rPr lang="en-US" altLang="ru-RU" sz="2400" dirty="0">
                <a:solidFill>
                  <a:srgbClr val="D60093"/>
                </a:solidFill>
              </a:rPr>
              <a:t> </a:t>
            </a:r>
          </a:p>
          <a:p>
            <a:pPr>
              <a:buFont typeface="Monotype Sorts" pitchFamily="2" charset="2"/>
              <a:buNone/>
            </a:pPr>
            <a:r>
              <a:rPr lang="en-US" altLang="ru-RU" sz="2400" dirty="0">
                <a:solidFill>
                  <a:srgbClr val="D60093"/>
                </a:solidFill>
              </a:rPr>
              <a:t>	BETWEEN</a:t>
            </a:r>
            <a:r>
              <a:rPr lang="en-US" altLang="ru-RU" sz="2400" dirty="0"/>
              <a:t> </a:t>
            </a:r>
            <a:r>
              <a:rPr lang="en-US" altLang="ru-RU" sz="2400" dirty="0">
                <a:solidFill>
                  <a:schemeClr val="tx1"/>
                </a:solidFill>
              </a:rPr>
              <a:t>is used to define range limits.</a:t>
            </a:r>
          </a:p>
          <a:p>
            <a:pPr lvl="1">
              <a:spcBef>
                <a:spcPct val="80000"/>
              </a:spcBef>
              <a:buFont typeface="Monotype Sorts" pitchFamily="2" charset="2"/>
              <a:buNone/>
            </a:pPr>
            <a:r>
              <a:rPr lang="en-US" altLang="ru-RU" sz="2400" b="1" dirty="0">
                <a:solidFill>
                  <a:schemeClr val="tx1"/>
                </a:solidFill>
                <a:latin typeface="Courier New" panose="02070309020205020404" pitchFamily="49" charset="0"/>
              </a:rPr>
              <a:t>SELECT * </a:t>
            </a:r>
            <a:br>
              <a:rPr lang="en-US" altLang="ru-RU" sz="2400" b="1" dirty="0">
                <a:solidFill>
                  <a:schemeClr val="tx1"/>
                </a:solidFill>
                <a:latin typeface="Courier New" panose="02070309020205020404" pitchFamily="49" charset="0"/>
              </a:rPr>
            </a:br>
            <a:r>
              <a:rPr lang="en-US" altLang="ru-RU" sz="2400" b="1" dirty="0">
                <a:solidFill>
                  <a:schemeClr val="tx1"/>
                </a:solidFill>
                <a:latin typeface="Courier New" panose="02070309020205020404" pitchFamily="49" charset="0"/>
              </a:rPr>
              <a:t>FROM STUDENT</a:t>
            </a:r>
            <a:br>
              <a:rPr lang="en-US" altLang="ru-RU" sz="2400" b="1" dirty="0">
                <a:solidFill>
                  <a:schemeClr val="tx1"/>
                </a:solidFill>
                <a:latin typeface="Courier New" panose="02070309020205020404" pitchFamily="49" charset="0"/>
              </a:rPr>
            </a:br>
            <a:r>
              <a:rPr lang="en-US" altLang="ru-RU" sz="2400" b="1" dirty="0">
                <a:solidFill>
                  <a:schemeClr val="tx1"/>
                </a:solidFill>
                <a:latin typeface="Courier New" panose="02070309020205020404" pitchFamily="49" charset="0"/>
              </a:rPr>
              <a:t>WHERE GPA BETWEEN 2.0 AND 2.1;</a:t>
            </a:r>
          </a:p>
        </p:txBody>
      </p:sp>
      <p:sp>
        <p:nvSpPr>
          <p:cNvPr id="182275" name="Rectangle 3">
            <a:extLst>
              <a:ext uri="{FF2B5EF4-FFF2-40B4-BE49-F238E27FC236}">
                <a16:creationId xmlns:a16="http://schemas.microsoft.com/office/drawing/2014/main" id="{77C37226-130E-4732-B03C-8EB49FFFCF1F}"/>
              </a:ext>
            </a:extLst>
          </p:cNvPr>
          <p:cNvSpPr>
            <a:spLocks noGrp="1" noChangeArrowheads="1"/>
          </p:cNvSpPr>
          <p:nvPr>
            <p:ph type="title"/>
          </p:nvPr>
        </p:nvSpPr>
        <p:spPr>
          <a:noFill/>
          <a:ln/>
          <a:effectLst>
            <a:outerShdw dist="17961" dir="2700000" algn="ctr" rotWithShape="0">
              <a:srgbClr val="5F5F5F"/>
            </a:outerShdw>
          </a:effectLst>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b">
            <a:normAutofit/>
          </a:bodyPr>
          <a:lstStyle/>
          <a:p>
            <a:pPr algn="ctr"/>
            <a:r>
              <a:rPr lang="en-US" altLang="ru-RU" sz="3600" dirty="0">
                <a:solidFill>
                  <a:srgbClr val="FFC000"/>
                </a:solidFill>
              </a:rPr>
              <a:t>Queries</a:t>
            </a:r>
            <a:endParaRPr lang="en-US" altLang="ru-RU" dirty="0">
              <a:solidFill>
                <a:srgbClr val="FFC000"/>
              </a:solidFill>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1026">
            <a:extLst>
              <a:ext uri="{FF2B5EF4-FFF2-40B4-BE49-F238E27FC236}">
                <a16:creationId xmlns:a16="http://schemas.microsoft.com/office/drawing/2014/main" id="{3083B7F1-17CA-4AE7-B607-BE7BE6ADE361}"/>
              </a:ext>
            </a:extLst>
          </p:cNvPr>
          <p:cNvSpPr>
            <a:spLocks noGrp="1" noChangeArrowheads="1"/>
          </p:cNvSpPr>
          <p:nvPr>
            <p:ph type="body" idx="1"/>
          </p:nvPr>
        </p:nvSpPr>
        <p:spPr>
          <a:xfrm>
            <a:off x="729842" y="1946246"/>
            <a:ext cx="9557158" cy="4378354"/>
          </a:xfrm>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ctr">
            <a:normAutofit/>
          </a:bodyPr>
          <a:lstStyle/>
          <a:p>
            <a:r>
              <a:rPr lang="en-US" altLang="ru-RU" sz="2400" dirty="0">
                <a:solidFill>
                  <a:schemeClr val="tx1"/>
                </a:solidFill>
              </a:rPr>
              <a:t>Special Operators</a:t>
            </a:r>
          </a:p>
          <a:p>
            <a:pPr lvl="1">
              <a:buFont typeface="Monotype Sorts" pitchFamily="2" charset="2"/>
              <a:buNone/>
            </a:pPr>
            <a:r>
              <a:rPr lang="en-US" altLang="ru-RU" sz="2000" b="1" dirty="0">
                <a:solidFill>
                  <a:srgbClr val="D60093"/>
                </a:solidFill>
              </a:rPr>
              <a:t>IS NULL</a:t>
            </a:r>
            <a:r>
              <a:rPr lang="en-US" altLang="ru-RU" sz="2000" b="1" dirty="0"/>
              <a:t> </a:t>
            </a:r>
            <a:r>
              <a:rPr lang="en-US" altLang="ru-RU" sz="2000" b="1" dirty="0">
                <a:solidFill>
                  <a:schemeClr val="tx1"/>
                </a:solidFill>
              </a:rPr>
              <a:t>is used to check whether an attribute value is null.</a:t>
            </a:r>
            <a:endParaRPr lang="en-US" altLang="ru-RU" dirty="0">
              <a:solidFill>
                <a:schemeClr val="tx1"/>
              </a:solidFill>
            </a:endParaRPr>
          </a:p>
          <a:p>
            <a:pPr lvl="1">
              <a:spcBef>
                <a:spcPct val="80000"/>
              </a:spcBef>
              <a:buFont typeface="Monotype Sorts" pitchFamily="2" charset="2"/>
              <a:buNone/>
            </a:pPr>
            <a:r>
              <a:rPr lang="en-US" altLang="ru-RU" b="1" dirty="0">
                <a:solidFill>
                  <a:schemeClr val="tx1"/>
                </a:solidFill>
                <a:latin typeface="Courier New" panose="02070309020205020404" pitchFamily="49" charset="0"/>
              </a:rPr>
              <a:t>SELECT INDEX, DEPT, CLASS, TIME </a:t>
            </a:r>
            <a:br>
              <a:rPr lang="en-US" altLang="ru-RU" b="1" dirty="0">
                <a:solidFill>
                  <a:schemeClr val="tx1"/>
                </a:solidFill>
                <a:latin typeface="Courier New" panose="02070309020205020404" pitchFamily="49" charset="0"/>
              </a:rPr>
            </a:br>
            <a:r>
              <a:rPr lang="en-US" altLang="ru-RU" b="1" dirty="0">
                <a:solidFill>
                  <a:schemeClr val="tx1"/>
                </a:solidFill>
                <a:latin typeface="Courier New" panose="02070309020205020404" pitchFamily="49" charset="0"/>
              </a:rPr>
              <a:t>FROM SECTION</a:t>
            </a:r>
            <a:br>
              <a:rPr lang="en-US" altLang="ru-RU" b="1" dirty="0">
                <a:solidFill>
                  <a:schemeClr val="tx1"/>
                </a:solidFill>
                <a:latin typeface="Courier New" panose="02070309020205020404" pitchFamily="49" charset="0"/>
              </a:rPr>
            </a:br>
            <a:r>
              <a:rPr lang="en-US" altLang="ru-RU" b="1" dirty="0">
                <a:solidFill>
                  <a:schemeClr val="tx1"/>
                </a:solidFill>
                <a:latin typeface="Courier New" panose="02070309020205020404" pitchFamily="49" charset="0"/>
              </a:rPr>
              <a:t>WHERE ROOM IS NULL;</a:t>
            </a:r>
          </a:p>
          <a:p>
            <a:pPr lvl="1">
              <a:buFont typeface="Monotype Sorts" pitchFamily="2" charset="2"/>
              <a:buNone/>
            </a:pPr>
            <a:endParaRPr lang="en-US" altLang="ru-RU" b="1" dirty="0">
              <a:solidFill>
                <a:schemeClr val="tx1"/>
              </a:solidFill>
              <a:latin typeface="Courier New" panose="02070309020205020404" pitchFamily="49" charset="0"/>
            </a:endParaRPr>
          </a:p>
        </p:txBody>
      </p:sp>
      <p:sp>
        <p:nvSpPr>
          <p:cNvPr id="184323" name="Rectangle 1027">
            <a:extLst>
              <a:ext uri="{FF2B5EF4-FFF2-40B4-BE49-F238E27FC236}">
                <a16:creationId xmlns:a16="http://schemas.microsoft.com/office/drawing/2014/main" id="{329F722E-1960-4EB5-A5DC-9482A0C72052}"/>
              </a:ext>
            </a:extLst>
          </p:cNvPr>
          <p:cNvSpPr>
            <a:spLocks noGrp="1" noChangeArrowheads="1"/>
          </p:cNvSpPr>
          <p:nvPr>
            <p:ph type="title"/>
          </p:nvPr>
        </p:nvSpPr>
        <p:spPr>
          <a:noFill/>
          <a:ln/>
          <a:effectLst>
            <a:outerShdw dist="17961" dir="2700000" algn="ctr" rotWithShape="0">
              <a:srgbClr val="5F5F5F"/>
            </a:outerShdw>
          </a:effectLst>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b">
            <a:normAutofit/>
          </a:bodyPr>
          <a:lstStyle/>
          <a:p>
            <a:pPr algn="ctr"/>
            <a:r>
              <a:rPr lang="en-US" altLang="ru-RU" sz="3600" dirty="0">
                <a:solidFill>
                  <a:srgbClr val="FFC000"/>
                </a:solidFill>
              </a:rPr>
              <a:t>Queries</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a:extLst>
              <a:ext uri="{FF2B5EF4-FFF2-40B4-BE49-F238E27FC236}">
                <a16:creationId xmlns:a16="http://schemas.microsoft.com/office/drawing/2014/main" id="{55CDB81D-2C93-49BB-AD6E-5F3B6644420A}"/>
              </a:ext>
            </a:extLst>
          </p:cNvPr>
          <p:cNvSpPr>
            <a:spLocks noGrp="1" noChangeArrowheads="1"/>
          </p:cNvSpPr>
          <p:nvPr>
            <p:ph type="body" idx="1"/>
          </p:nvPr>
        </p:nvSpPr>
        <p:spPr>
          <a:xfrm>
            <a:off x="662730" y="2030135"/>
            <a:ext cx="10444294" cy="4546833"/>
          </a:xfrm>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ctr">
            <a:normAutofit/>
          </a:bodyPr>
          <a:lstStyle/>
          <a:p>
            <a:r>
              <a:rPr lang="en-US" altLang="ru-RU" dirty="0">
                <a:solidFill>
                  <a:schemeClr val="tx1"/>
                </a:solidFill>
              </a:rPr>
              <a:t>Special Operators</a:t>
            </a:r>
            <a:endParaRPr lang="en-US" altLang="ru-RU" b="0" dirty="0">
              <a:solidFill>
                <a:schemeClr val="tx1"/>
              </a:solidFill>
            </a:endParaRPr>
          </a:p>
          <a:p>
            <a:pPr lvl="1">
              <a:buFont typeface="Monotype Sorts" pitchFamily="2" charset="2"/>
              <a:buNone/>
            </a:pPr>
            <a:r>
              <a:rPr lang="en-US" altLang="ru-RU" b="1" dirty="0">
                <a:solidFill>
                  <a:srgbClr val="D60093"/>
                </a:solidFill>
              </a:rPr>
              <a:t>LIKE</a:t>
            </a:r>
            <a:r>
              <a:rPr lang="en-US" altLang="ru-RU" b="1" dirty="0"/>
              <a:t> </a:t>
            </a:r>
            <a:r>
              <a:rPr lang="en-US" altLang="ru-RU" b="1" dirty="0">
                <a:solidFill>
                  <a:schemeClr val="tx1"/>
                </a:solidFill>
              </a:rPr>
              <a:t>is used to check for similar character strings.</a:t>
            </a:r>
            <a:endParaRPr lang="en-US" altLang="ru-RU" dirty="0">
              <a:solidFill>
                <a:schemeClr val="tx1"/>
              </a:solidFill>
            </a:endParaRPr>
          </a:p>
          <a:p>
            <a:pPr lvl="1">
              <a:spcBef>
                <a:spcPct val="80000"/>
              </a:spcBef>
              <a:buFont typeface="Monotype Sorts" pitchFamily="2" charset="2"/>
              <a:buNone/>
            </a:pPr>
            <a:r>
              <a:rPr lang="en-US" altLang="ru-RU" sz="2000" b="1" dirty="0">
                <a:solidFill>
                  <a:schemeClr val="tx1"/>
                </a:solidFill>
                <a:latin typeface="Courier New" panose="02070309020205020404" pitchFamily="49" charset="0"/>
              </a:rPr>
              <a:t>SELECT * FROM CATALOG_CLASS</a:t>
            </a:r>
            <a:br>
              <a:rPr lang="en-US" altLang="ru-RU" sz="2000" b="1" dirty="0">
                <a:solidFill>
                  <a:schemeClr val="tx1"/>
                </a:solidFill>
                <a:latin typeface="Courier New" panose="02070309020205020404" pitchFamily="49" charset="0"/>
              </a:rPr>
            </a:br>
            <a:r>
              <a:rPr lang="en-US" altLang="ru-RU" sz="2000" b="1" dirty="0">
                <a:solidFill>
                  <a:schemeClr val="tx1"/>
                </a:solidFill>
                <a:latin typeface="Courier New" panose="02070309020205020404" pitchFamily="49" charset="0"/>
              </a:rPr>
              <a:t>WHERE TITLE LIKE ‘%Lang%’;</a:t>
            </a:r>
          </a:p>
          <a:p>
            <a:pPr lvl="1">
              <a:spcBef>
                <a:spcPct val="80000"/>
              </a:spcBef>
              <a:buFont typeface="Monotype Sorts" pitchFamily="2" charset="2"/>
              <a:buNone/>
            </a:pPr>
            <a:endParaRPr lang="en-US" altLang="ru-RU" sz="2000" b="1" dirty="0">
              <a:solidFill>
                <a:schemeClr val="tx1"/>
              </a:solidFill>
              <a:latin typeface="Courier New" panose="02070309020205020404" pitchFamily="49" charset="0"/>
            </a:endParaRPr>
          </a:p>
          <a:p>
            <a:pPr lvl="1"/>
            <a:r>
              <a:rPr lang="en-US" altLang="ru-RU" dirty="0">
                <a:solidFill>
                  <a:schemeClr val="tx1"/>
                </a:solidFill>
              </a:rPr>
              <a:t>% stands for 0 or more char wildcard</a:t>
            </a:r>
          </a:p>
          <a:p>
            <a:pPr lvl="1"/>
            <a:r>
              <a:rPr lang="en-US" altLang="ru-RU" dirty="0">
                <a:solidFill>
                  <a:schemeClr val="tx1"/>
                </a:solidFill>
              </a:rPr>
              <a:t>_ stands for a one char wildcard</a:t>
            </a:r>
          </a:p>
          <a:p>
            <a:pPr lvl="1"/>
            <a:r>
              <a:rPr lang="en-US" altLang="ru-RU" dirty="0">
                <a:solidFill>
                  <a:schemeClr val="tx1"/>
                </a:solidFill>
              </a:rPr>
              <a:t>e.g. WHERE TITLE LIKE ‘%Network%’ finds classes whose title includes the substring ‘Network’</a:t>
            </a:r>
          </a:p>
          <a:p>
            <a:pPr lvl="1"/>
            <a:endParaRPr lang="en-US" altLang="ru-RU" dirty="0">
              <a:solidFill>
                <a:schemeClr val="tx1"/>
              </a:solidFill>
            </a:endParaRPr>
          </a:p>
          <a:p>
            <a:pPr lvl="1"/>
            <a:r>
              <a:rPr lang="en-US" altLang="ru-RU" dirty="0">
                <a:solidFill>
                  <a:schemeClr val="tx1"/>
                </a:solidFill>
              </a:rPr>
              <a:t>NOTE: While SQL commands are not case-sensitive, SQL strings are</a:t>
            </a:r>
          </a:p>
        </p:txBody>
      </p:sp>
      <p:sp>
        <p:nvSpPr>
          <p:cNvPr id="186371" name="Rectangle 3">
            <a:extLst>
              <a:ext uri="{FF2B5EF4-FFF2-40B4-BE49-F238E27FC236}">
                <a16:creationId xmlns:a16="http://schemas.microsoft.com/office/drawing/2014/main" id="{6A6C7D44-DB4C-4899-8161-B2B64D4EBB45}"/>
              </a:ext>
            </a:extLst>
          </p:cNvPr>
          <p:cNvSpPr>
            <a:spLocks noGrp="1" noChangeArrowheads="1"/>
          </p:cNvSpPr>
          <p:nvPr>
            <p:ph type="title"/>
          </p:nvPr>
        </p:nvSpPr>
        <p:spPr>
          <a:xfrm>
            <a:off x="581192" y="702156"/>
            <a:ext cx="11029616" cy="858196"/>
          </a:xfrm>
          <a:noFill/>
          <a:ln/>
          <a:effectLst>
            <a:outerShdw dist="17961" dir="2700000" algn="ctr" rotWithShape="0">
              <a:srgbClr val="5F5F5F"/>
            </a:outerShdw>
          </a:effectLst>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b">
            <a:normAutofit/>
          </a:bodyPr>
          <a:lstStyle/>
          <a:p>
            <a:pPr algn="ctr"/>
            <a:r>
              <a:rPr lang="en-US" altLang="ru-RU" sz="3600" dirty="0">
                <a:solidFill>
                  <a:srgbClr val="FFC000"/>
                </a:solidFill>
              </a:rPr>
              <a:t>Queries</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a:extLst>
              <a:ext uri="{FF2B5EF4-FFF2-40B4-BE49-F238E27FC236}">
                <a16:creationId xmlns:a16="http://schemas.microsoft.com/office/drawing/2014/main" id="{E99A322F-61D6-42BF-A7C8-28DB1FFCB97A}"/>
              </a:ext>
            </a:extLst>
          </p:cNvPr>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ctr">
            <a:normAutofit/>
          </a:bodyPr>
          <a:lstStyle/>
          <a:p>
            <a:r>
              <a:rPr lang="en-US" altLang="ru-RU" sz="2400" dirty="0">
                <a:solidFill>
                  <a:schemeClr val="tx1"/>
                </a:solidFill>
              </a:rPr>
              <a:t>Special Operators</a:t>
            </a:r>
          </a:p>
          <a:p>
            <a:pPr lvl="1">
              <a:buFont typeface="Monotype Sorts" pitchFamily="2" charset="2"/>
              <a:buNone/>
            </a:pPr>
            <a:r>
              <a:rPr lang="en-US" altLang="ru-RU" sz="2000" b="1" dirty="0">
                <a:solidFill>
                  <a:srgbClr val="D60093"/>
                </a:solidFill>
              </a:rPr>
              <a:t>IN</a:t>
            </a:r>
            <a:r>
              <a:rPr lang="en-US" altLang="ru-RU" sz="2000" b="1" dirty="0"/>
              <a:t> </a:t>
            </a:r>
            <a:r>
              <a:rPr lang="en-US" altLang="ru-RU" sz="2000" b="1" dirty="0">
                <a:solidFill>
                  <a:schemeClr val="tx1"/>
                </a:solidFill>
              </a:rPr>
              <a:t>is used to check whether an attribute value matches a value contained within a (sub)set of listed values.</a:t>
            </a:r>
          </a:p>
          <a:p>
            <a:pPr lvl="1">
              <a:spcBef>
                <a:spcPct val="80000"/>
              </a:spcBef>
              <a:buFont typeface="Monotype Sorts" pitchFamily="2" charset="2"/>
              <a:buNone/>
            </a:pPr>
            <a:r>
              <a:rPr lang="en-US" altLang="ru-RU" b="1" dirty="0">
                <a:solidFill>
                  <a:schemeClr val="tx1"/>
                </a:solidFill>
                <a:latin typeface="Courier New" panose="02070309020205020404" pitchFamily="49" charset="0"/>
              </a:rPr>
              <a:t>SELECT * FROM ENROLLMENT</a:t>
            </a:r>
            <a:br>
              <a:rPr lang="en-US" altLang="ru-RU" b="1" dirty="0">
                <a:solidFill>
                  <a:schemeClr val="tx1"/>
                </a:solidFill>
                <a:latin typeface="Courier New" panose="02070309020205020404" pitchFamily="49" charset="0"/>
              </a:rPr>
            </a:br>
            <a:r>
              <a:rPr lang="en-US" altLang="ru-RU" b="1" dirty="0">
                <a:solidFill>
                  <a:schemeClr val="tx1"/>
                </a:solidFill>
                <a:latin typeface="Courier New" panose="02070309020205020404" pitchFamily="49" charset="0"/>
              </a:rPr>
              <a:t>WHERE INDEX IN (66415, 66421);</a:t>
            </a:r>
          </a:p>
          <a:p>
            <a:pPr lvl="1">
              <a:spcBef>
                <a:spcPct val="80000"/>
              </a:spcBef>
              <a:buFont typeface="Monotype Sorts" pitchFamily="2" charset="2"/>
              <a:buNone/>
            </a:pPr>
            <a:r>
              <a:rPr lang="en-US" altLang="ru-RU" sz="2000" b="1" dirty="0">
                <a:solidFill>
                  <a:srgbClr val="D60093"/>
                </a:solidFill>
              </a:rPr>
              <a:t>EXISTS</a:t>
            </a:r>
            <a:r>
              <a:rPr lang="en-US" altLang="ru-RU" sz="2000" b="1" dirty="0"/>
              <a:t> </a:t>
            </a:r>
            <a:r>
              <a:rPr lang="en-US" altLang="ru-RU" sz="2000" b="1" dirty="0">
                <a:solidFill>
                  <a:schemeClr val="tx1"/>
                </a:solidFill>
              </a:rPr>
              <a:t>is used to check whether an attribute has value</a:t>
            </a:r>
            <a:r>
              <a:rPr lang="en-US" altLang="ru-RU" dirty="0">
                <a:solidFill>
                  <a:schemeClr val="tx1"/>
                </a:solidFill>
              </a:rPr>
              <a:t>.</a:t>
            </a:r>
          </a:p>
          <a:p>
            <a:pPr lvl="1">
              <a:spcBef>
                <a:spcPct val="80000"/>
              </a:spcBef>
              <a:buFont typeface="Monotype Sorts" pitchFamily="2" charset="2"/>
              <a:buNone/>
            </a:pPr>
            <a:r>
              <a:rPr lang="en-US" altLang="ru-RU" b="1" dirty="0">
                <a:solidFill>
                  <a:schemeClr val="tx1"/>
                </a:solidFill>
                <a:latin typeface="Courier New" panose="02070309020205020404" pitchFamily="49" charset="0"/>
              </a:rPr>
              <a:t>SELECT * FROM SECTIONs</a:t>
            </a:r>
            <a:br>
              <a:rPr lang="en-US" altLang="ru-RU" b="1" dirty="0">
                <a:solidFill>
                  <a:schemeClr val="tx1"/>
                </a:solidFill>
                <a:latin typeface="Courier New" panose="02070309020205020404" pitchFamily="49" charset="0"/>
              </a:rPr>
            </a:br>
            <a:r>
              <a:rPr lang="en-US" altLang="ru-RU" b="1" dirty="0">
                <a:solidFill>
                  <a:schemeClr val="tx1"/>
                </a:solidFill>
                <a:latin typeface="Courier New" panose="02070309020205020404" pitchFamily="49" charset="0"/>
              </a:rPr>
              <a:t>WHERE PROFESSOR EXISTS;</a:t>
            </a:r>
          </a:p>
        </p:txBody>
      </p:sp>
      <p:sp>
        <p:nvSpPr>
          <p:cNvPr id="188419" name="Rectangle 3">
            <a:extLst>
              <a:ext uri="{FF2B5EF4-FFF2-40B4-BE49-F238E27FC236}">
                <a16:creationId xmlns:a16="http://schemas.microsoft.com/office/drawing/2014/main" id="{600C6877-BC5D-4405-AD57-84C456FCA060}"/>
              </a:ext>
            </a:extLst>
          </p:cNvPr>
          <p:cNvSpPr>
            <a:spLocks noGrp="1" noChangeArrowheads="1"/>
          </p:cNvSpPr>
          <p:nvPr>
            <p:ph type="title"/>
          </p:nvPr>
        </p:nvSpPr>
        <p:spPr>
          <a:xfrm>
            <a:off x="581192" y="702156"/>
            <a:ext cx="11029616" cy="874974"/>
          </a:xfrm>
          <a:noFill/>
          <a:ln/>
          <a:effectLst>
            <a:outerShdw dist="17961" dir="2700000" algn="ctr" rotWithShape="0">
              <a:srgbClr val="5F5F5F"/>
            </a:outerShdw>
          </a:effectLst>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b">
            <a:normAutofit/>
          </a:bodyPr>
          <a:lstStyle/>
          <a:p>
            <a:pPr algn="ctr"/>
            <a:r>
              <a:rPr lang="en-US" altLang="ru-RU" sz="3600" dirty="0">
                <a:solidFill>
                  <a:srgbClr val="FFC000"/>
                </a:solidFill>
              </a:rPr>
              <a:t>Queries</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7" name="Rectangle 1029">
            <a:extLst>
              <a:ext uri="{FF2B5EF4-FFF2-40B4-BE49-F238E27FC236}">
                <a16:creationId xmlns:a16="http://schemas.microsoft.com/office/drawing/2014/main" id="{9C16C5B0-8BE7-4A45-BA6A-98E0CF090E92}"/>
              </a:ext>
            </a:extLst>
          </p:cNvPr>
          <p:cNvSpPr>
            <a:spLocks noGrp="1" noChangeArrowheads="1"/>
          </p:cNvSpPr>
          <p:nvPr>
            <p:ph type="title"/>
          </p:nvPr>
        </p:nvSpPr>
        <p:spPr>
          <a:xfrm>
            <a:off x="681860" y="847288"/>
            <a:ext cx="11029616" cy="650554"/>
          </a:xfrm>
        </p:spPr>
        <p:txBody>
          <a:bodyPr/>
          <a:lstStyle/>
          <a:p>
            <a:pPr algn="ctr"/>
            <a:r>
              <a:rPr lang="en-US" altLang="ru-RU" dirty="0">
                <a:solidFill>
                  <a:srgbClr val="FFC000"/>
                </a:solidFill>
              </a:rPr>
              <a:t>Some SQL Numeric Aggregate Functions</a:t>
            </a:r>
          </a:p>
        </p:txBody>
      </p:sp>
      <p:pic>
        <p:nvPicPr>
          <p:cNvPr id="192518" name="Picture 1030">
            <a:extLst>
              <a:ext uri="{FF2B5EF4-FFF2-40B4-BE49-F238E27FC236}">
                <a16:creationId xmlns:a16="http://schemas.microsoft.com/office/drawing/2014/main" id="{E9E59BE7-850E-40B3-A935-47F2A69D73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0293" y="2421082"/>
            <a:ext cx="8746921" cy="373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1026">
            <a:extLst>
              <a:ext uri="{FF2B5EF4-FFF2-40B4-BE49-F238E27FC236}">
                <a16:creationId xmlns:a16="http://schemas.microsoft.com/office/drawing/2014/main" id="{56E32FD9-9C09-4007-A8B0-E4BB40340439}"/>
              </a:ext>
            </a:extLst>
          </p:cNvPr>
          <p:cNvSpPr>
            <a:spLocks noGrp="1" noChangeArrowheads="1"/>
          </p:cNvSpPr>
          <p:nvPr>
            <p:ph type="title"/>
          </p:nvPr>
        </p:nvSpPr>
        <p:spPr>
          <a:xfrm>
            <a:off x="581192" y="702156"/>
            <a:ext cx="11029616" cy="841418"/>
          </a:xfrm>
        </p:spPr>
        <p:txBody>
          <a:bodyPr/>
          <a:lstStyle/>
          <a:p>
            <a:pPr algn="ctr"/>
            <a:r>
              <a:rPr lang="en-US" altLang="ru-RU" dirty="0">
                <a:solidFill>
                  <a:srgbClr val="FFC000"/>
                </a:solidFill>
              </a:rPr>
              <a:t>Aggregate Functions - AVG</a:t>
            </a:r>
          </a:p>
        </p:txBody>
      </p:sp>
      <p:sp>
        <p:nvSpPr>
          <p:cNvPr id="194563" name="Rectangle 1027">
            <a:extLst>
              <a:ext uri="{FF2B5EF4-FFF2-40B4-BE49-F238E27FC236}">
                <a16:creationId xmlns:a16="http://schemas.microsoft.com/office/drawing/2014/main" id="{09E40E48-C8B8-4CF3-AB1D-3E1A5601FBC4}"/>
              </a:ext>
            </a:extLst>
          </p:cNvPr>
          <p:cNvSpPr>
            <a:spLocks noGrp="1" noChangeArrowheads="1"/>
          </p:cNvSpPr>
          <p:nvPr>
            <p:ph type="body" idx="1"/>
          </p:nvPr>
        </p:nvSpPr>
        <p:spPr>
          <a:xfrm>
            <a:off x="581192" y="1971412"/>
            <a:ext cx="10086808" cy="4734187"/>
          </a:xfrm>
        </p:spPr>
        <p:txBody>
          <a:bodyPr/>
          <a:lstStyle/>
          <a:p>
            <a:r>
              <a:rPr lang="en-US" altLang="ru-RU" sz="2000" dirty="0">
                <a:solidFill>
                  <a:schemeClr val="tx1"/>
                </a:solidFill>
              </a:rPr>
              <a:t>e.g. find </a:t>
            </a:r>
            <a:r>
              <a:rPr lang="en-US" altLang="ru-RU" sz="2000" dirty="0" err="1">
                <a:solidFill>
                  <a:schemeClr val="tx1"/>
                </a:solidFill>
              </a:rPr>
              <a:t>ave</a:t>
            </a:r>
            <a:r>
              <a:rPr lang="en-US" altLang="ru-RU" sz="2000" dirty="0">
                <a:solidFill>
                  <a:schemeClr val="tx1"/>
                </a:solidFill>
              </a:rPr>
              <a:t> GPA for all students</a:t>
            </a:r>
          </a:p>
          <a:p>
            <a:pPr lvl="1">
              <a:buFont typeface="Monotype Sorts" pitchFamily="2" charset="2"/>
              <a:buNone/>
            </a:pPr>
            <a:r>
              <a:rPr lang="en-US" altLang="ru-RU" sz="2000" dirty="0">
                <a:solidFill>
                  <a:schemeClr val="tx1"/>
                </a:solidFill>
              </a:rPr>
              <a:t>	SELECT AVG(GPA)</a:t>
            </a:r>
          </a:p>
          <a:p>
            <a:pPr lvl="1">
              <a:buFont typeface="Monotype Sorts" pitchFamily="2" charset="2"/>
              <a:buNone/>
            </a:pPr>
            <a:r>
              <a:rPr lang="en-US" altLang="ru-RU" sz="2000" dirty="0">
                <a:solidFill>
                  <a:schemeClr val="tx1"/>
                </a:solidFill>
              </a:rPr>
              <a:t>	FROM STUDENT</a:t>
            </a:r>
          </a:p>
          <a:p>
            <a:r>
              <a:rPr lang="en-US" altLang="ru-RU" sz="2000" dirty="0">
                <a:solidFill>
                  <a:schemeClr val="tx1"/>
                </a:solidFill>
              </a:rPr>
              <a:t>What is the average GPA of all freshmen</a:t>
            </a:r>
          </a:p>
          <a:p>
            <a:pPr>
              <a:buFont typeface="Monotype Sorts" pitchFamily="2" charset="2"/>
              <a:buNone/>
            </a:pPr>
            <a:r>
              <a:rPr lang="en-US" altLang="ru-RU" sz="2000" dirty="0">
                <a:solidFill>
                  <a:schemeClr val="tx1"/>
                </a:solidFill>
              </a:rPr>
              <a:t>		SELECT AVG(GPA)</a:t>
            </a:r>
          </a:p>
          <a:p>
            <a:pPr lvl="1">
              <a:buFont typeface="Monotype Sorts" pitchFamily="2" charset="2"/>
              <a:buNone/>
            </a:pPr>
            <a:r>
              <a:rPr lang="en-US" altLang="ru-RU" sz="2000" dirty="0">
                <a:solidFill>
                  <a:schemeClr val="tx1"/>
                </a:solidFill>
              </a:rPr>
              <a:t>		FROM STUDENT</a:t>
            </a:r>
          </a:p>
          <a:p>
            <a:pPr lvl="1">
              <a:buFont typeface="Monotype Sorts" pitchFamily="2" charset="2"/>
              <a:buNone/>
            </a:pPr>
            <a:r>
              <a:rPr lang="en-US" altLang="ru-RU" sz="2000" dirty="0">
                <a:solidFill>
                  <a:schemeClr val="tx1"/>
                </a:solidFill>
              </a:rPr>
              <a:t>		WHERE YEAR = ‘Fr’</a:t>
            </a:r>
          </a:p>
          <a:p>
            <a:pPr lvl="1">
              <a:buFont typeface="Monotype Sorts" pitchFamily="2" charset="2"/>
              <a:buNone/>
            </a:pPr>
            <a:endParaRPr lang="en-US" altLang="ru-RU" sz="2000"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a:extLst>
              <a:ext uri="{FF2B5EF4-FFF2-40B4-BE49-F238E27FC236}">
                <a16:creationId xmlns:a16="http://schemas.microsoft.com/office/drawing/2014/main" id="{9B6B3515-563C-47B0-B444-71715A09BA8D}"/>
              </a:ext>
            </a:extLst>
          </p:cNvPr>
          <p:cNvSpPr>
            <a:spLocks noGrp="1" noChangeArrowheads="1"/>
          </p:cNvSpPr>
          <p:nvPr>
            <p:ph type="title"/>
          </p:nvPr>
        </p:nvSpPr>
        <p:spPr>
          <a:xfrm>
            <a:off x="581192" y="702156"/>
            <a:ext cx="11029616" cy="757528"/>
          </a:xfrm>
        </p:spPr>
        <p:txBody>
          <a:bodyPr/>
          <a:lstStyle/>
          <a:p>
            <a:pPr algn="ctr"/>
            <a:r>
              <a:rPr lang="en-US" altLang="ru-RU" dirty="0">
                <a:solidFill>
                  <a:srgbClr val="FFC000"/>
                </a:solidFill>
              </a:rPr>
              <a:t>COUNT</a:t>
            </a:r>
          </a:p>
        </p:txBody>
      </p:sp>
      <p:sp>
        <p:nvSpPr>
          <p:cNvPr id="196611" name="Rectangle 3">
            <a:extLst>
              <a:ext uri="{FF2B5EF4-FFF2-40B4-BE49-F238E27FC236}">
                <a16:creationId xmlns:a16="http://schemas.microsoft.com/office/drawing/2014/main" id="{343C7D0B-7488-4D0A-97FE-F41A31108D8E}"/>
              </a:ext>
            </a:extLst>
          </p:cNvPr>
          <p:cNvSpPr>
            <a:spLocks noGrp="1" noChangeArrowheads="1"/>
          </p:cNvSpPr>
          <p:nvPr>
            <p:ph type="body" idx="1"/>
          </p:nvPr>
        </p:nvSpPr>
        <p:spPr>
          <a:xfrm>
            <a:off x="581192" y="1954634"/>
            <a:ext cx="11839408" cy="4598565"/>
          </a:xfrm>
        </p:spPr>
        <p:txBody>
          <a:bodyPr/>
          <a:lstStyle/>
          <a:p>
            <a:r>
              <a:rPr lang="en-US" altLang="ru-RU" sz="2400" dirty="0">
                <a:solidFill>
                  <a:schemeClr val="tx1"/>
                </a:solidFill>
              </a:rPr>
              <a:t>How many sections are offered</a:t>
            </a:r>
          </a:p>
          <a:p>
            <a:pPr lvl="1">
              <a:buFont typeface="Monotype Sorts" pitchFamily="2" charset="2"/>
              <a:buNone/>
            </a:pPr>
            <a:r>
              <a:rPr lang="en-US" altLang="ru-RU" sz="2000" dirty="0">
                <a:solidFill>
                  <a:schemeClr val="tx1"/>
                </a:solidFill>
              </a:rPr>
              <a:t>	</a:t>
            </a:r>
            <a:r>
              <a:rPr lang="en-US" altLang="ru-RU" sz="1400" dirty="0">
                <a:solidFill>
                  <a:schemeClr val="tx1"/>
                </a:solidFill>
              </a:rPr>
              <a:t>SELECT COUNT(*)</a:t>
            </a:r>
          </a:p>
          <a:p>
            <a:pPr lvl="1">
              <a:buFont typeface="Monotype Sorts" pitchFamily="2" charset="2"/>
              <a:buNone/>
            </a:pPr>
            <a:r>
              <a:rPr lang="en-US" altLang="ru-RU" sz="1400" dirty="0">
                <a:solidFill>
                  <a:schemeClr val="tx1"/>
                </a:solidFill>
              </a:rPr>
              <a:t>	FROM SECTION</a:t>
            </a:r>
          </a:p>
          <a:p>
            <a:r>
              <a:rPr lang="en-US" altLang="ru-RU" sz="2400" dirty="0">
                <a:solidFill>
                  <a:schemeClr val="tx1"/>
                </a:solidFill>
              </a:rPr>
              <a:t>How many computer science majors are there?</a:t>
            </a:r>
          </a:p>
          <a:p>
            <a:pPr lvl="1">
              <a:buFont typeface="Monotype Sorts" pitchFamily="2" charset="2"/>
              <a:buNone/>
            </a:pPr>
            <a:r>
              <a:rPr lang="en-US" altLang="ru-RU" sz="2000" dirty="0">
                <a:solidFill>
                  <a:schemeClr val="tx1"/>
                </a:solidFill>
              </a:rPr>
              <a:t>	</a:t>
            </a:r>
            <a:r>
              <a:rPr lang="en-US" altLang="ru-RU" sz="1400" dirty="0">
                <a:solidFill>
                  <a:schemeClr val="tx1"/>
                </a:solidFill>
              </a:rPr>
              <a:t>SELECT COUNT(*)</a:t>
            </a:r>
          </a:p>
          <a:p>
            <a:pPr lvl="1">
              <a:buFont typeface="Monotype Sorts" pitchFamily="2" charset="2"/>
              <a:buNone/>
            </a:pPr>
            <a:r>
              <a:rPr lang="en-US" altLang="ru-RU" sz="1400" dirty="0">
                <a:solidFill>
                  <a:schemeClr val="tx1"/>
                </a:solidFill>
              </a:rPr>
              <a:t>	FROM STUDENT</a:t>
            </a:r>
          </a:p>
          <a:p>
            <a:pPr lvl="1">
              <a:buFont typeface="Monotype Sorts" pitchFamily="2" charset="2"/>
              <a:buNone/>
            </a:pPr>
            <a:r>
              <a:rPr lang="en-US" altLang="ru-RU" sz="1400" dirty="0">
                <a:solidFill>
                  <a:schemeClr val="tx1"/>
                </a:solidFill>
              </a:rPr>
              <a:t>     WHERE MAJOR = ‘CS’</a:t>
            </a:r>
          </a:p>
          <a:p>
            <a:r>
              <a:rPr lang="en-US" altLang="ru-RU" sz="2400" dirty="0">
                <a:solidFill>
                  <a:schemeClr val="tx1"/>
                </a:solidFill>
              </a:rPr>
              <a:t>How many distinct classes are being offered</a:t>
            </a:r>
          </a:p>
          <a:p>
            <a:pPr>
              <a:buFont typeface="Monotype Sorts" pitchFamily="2" charset="2"/>
              <a:buNone/>
            </a:pPr>
            <a:r>
              <a:rPr lang="en-US" altLang="ru-RU" sz="2400" dirty="0">
                <a:solidFill>
                  <a:schemeClr val="tx1"/>
                </a:solidFill>
              </a:rPr>
              <a:t>		</a:t>
            </a:r>
            <a:r>
              <a:rPr lang="en-US" altLang="ru-RU" sz="1600" dirty="0">
                <a:solidFill>
                  <a:schemeClr val="tx1"/>
                </a:solidFill>
              </a:rPr>
              <a:t>SELECT COUNT(DISTINCT DEPT,CLASS)</a:t>
            </a:r>
          </a:p>
          <a:p>
            <a:pPr lvl="1">
              <a:buFont typeface="Monotype Sorts" pitchFamily="2" charset="2"/>
              <a:buNone/>
            </a:pPr>
            <a:r>
              <a:rPr lang="en-US" altLang="ru-RU" sz="1400" dirty="0">
                <a:solidFill>
                  <a:schemeClr val="tx1"/>
                </a:solidFill>
              </a:rPr>
              <a:t>		FROM SECTION</a:t>
            </a:r>
            <a:endParaRPr lang="en-US" altLang="ru-RU" sz="2000"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a:extLst>
              <a:ext uri="{FF2B5EF4-FFF2-40B4-BE49-F238E27FC236}">
                <a16:creationId xmlns:a16="http://schemas.microsoft.com/office/drawing/2014/main" id="{524C8050-CD93-440E-B2C7-54A598FDEC06}"/>
              </a:ext>
            </a:extLst>
          </p:cNvPr>
          <p:cNvSpPr>
            <a:spLocks noGrp="1" noChangeArrowheads="1"/>
          </p:cNvSpPr>
          <p:nvPr>
            <p:ph type="title"/>
          </p:nvPr>
        </p:nvSpPr>
        <p:spPr>
          <a:xfrm>
            <a:off x="581192" y="702156"/>
            <a:ext cx="11029616" cy="782695"/>
          </a:xfrm>
        </p:spPr>
        <p:txBody>
          <a:bodyPr/>
          <a:lstStyle/>
          <a:p>
            <a:pPr algn="ctr"/>
            <a:r>
              <a:rPr lang="en-US" altLang="ru-RU" dirty="0">
                <a:solidFill>
                  <a:srgbClr val="FFC000"/>
                </a:solidFill>
              </a:rPr>
              <a:t>Group By - Subtotals</a:t>
            </a:r>
          </a:p>
        </p:txBody>
      </p:sp>
      <p:sp>
        <p:nvSpPr>
          <p:cNvPr id="198659" name="Rectangle 3">
            <a:extLst>
              <a:ext uri="{FF2B5EF4-FFF2-40B4-BE49-F238E27FC236}">
                <a16:creationId xmlns:a16="http://schemas.microsoft.com/office/drawing/2014/main" id="{A105D21D-B7B7-4F65-8627-D17779A3B952}"/>
              </a:ext>
            </a:extLst>
          </p:cNvPr>
          <p:cNvSpPr>
            <a:spLocks noGrp="1" noChangeArrowheads="1"/>
          </p:cNvSpPr>
          <p:nvPr>
            <p:ph type="body" idx="1"/>
          </p:nvPr>
        </p:nvSpPr>
        <p:spPr>
          <a:xfrm>
            <a:off x="581193" y="2180496"/>
            <a:ext cx="10710390" cy="2836121"/>
          </a:xfrm>
        </p:spPr>
        <p:txBody>
          <a:bodyPr/>
          <a:lstStyle/>
          <a:p>
            <a:r>
              <a:rPr lang="en-US" altLang="ru-RU" sz="2000" dirty="0">
                <a:solidFill>
                  <a:schemeClr val="tx1"/>
                </a:solidFill>
              </a:rPr>
              <a:t>Total Enrollments by Dept</a:t>
            </a:r>
          </a:p>
          <a:p>
            <a:pPr lvl="1">
              <a:buFont typeface="Monotype Sorts" pitchFamily="2" charset="2"/>
              <a:buNone/>
            </a:pPr>
            <a:r>
              <a:rPr lang="en-US" altLang="ru-RU" sz="2000" dirty="0">
                <a:solidFill>
                  <a:schemeClr val="tx1"/>
                </a:solidFill>
              </a:rPr>
              <a:t>	SELECT DEPT, SUM(enroll)</a:t>
            </a:r>
          </a:p>
          <a:p>
            <a:pPr lvl="1">
              <a:buFont typeface="Monotype Sorts" pitchFamily="2" charset="2"/>
              <a:buNone/>
            </a:pPr>
            <a:r>
              <a:rPr lang="en-US" altLang="ru-RU" sz="2000" dirty="0">
                <a:solidFill>
                  <a:schemeClr val="tx1"/>
                </a:solidFill>
              </a:rPr>
              <a:t>	FROM SECTION</a:t>
            </a:r>
          </a:p>
          <a:p>
            <a:pPr lvl="1">
              <a:buFont typeface="Monotype Sorts" pitchFamily="2" charset="2"/>
              <a:buNone/>
            </a:pPr>
            <a:r>
              <a:rPr lang="en-US" altLang="ru-RU" sz="2000" dirty="0">
                <a:solidFill>
                  <a:schemeClr val="tx1"/>
                </a:solidFill>
              </a:rPr>
              <a:t>	GROUP BY DEPT</a:t>
            </a:r>
          </a:p>
          <a:p>
            <a:endParaRPr lang="en-US" altLang="ru-RU" sz="32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a:extLst>
              <a:ext uri="{FF2B5EF4-FFF2-40B4-BE49-F238E27FC236}">
                <a16:creationId xmlns:a16="http://schemas.microsoft.com/office/drawing/2014/main" id="{94F64423-7408-4CA9-A865-3CB58947F8D3}"/>
              </a:ext>
            </a:extLst>
          </p:cNvPr>
          <p:cNvSpPr>
            <a:spLocks noGrp="1" noChangeArrowheads="1"/>
          </p:cNvSpPr>
          <p:nvPr>
            <p:ph type="title"/>
          </p:nvPr>
        </p:nvSpPr>
        <p:spPr>
          <a:xfrm>
            <a:off x="581192" y="702156"/>
            <a:ext cx="11029616" cy="782695"/>
          </a:xfrm>
        </p:spPr>
        <p:txBody>
          <a:bodyPr/>
          <a:lstStyle/>
          <a:p>
            <a:pPr algn="ctr"/>
            <a:r>
              <a:rPr lang="en-US" altLang="ru-RU" dirty="0">
                <a:solidFill>
                  <a:srgbClr val="FFC000"/>
                </a:solidFill>
              </a:rPr>
              <a:t>SQL</a:t>
            </a:r>
          </a:p>
        </p:txBody>
      </p:sp>
      <p:sp>
        <p:nvSpPr>
          <p:cNvPr id="163843" name="Rectangle 3">
            <a:extLst>
              <a:ext uri="{FF2B5EF4-FFF2-40B4-BE49-F238E27FC236}">
                <a16:creationId xmlns:a16="http://schemas.microsoft.com/office/drawing/2014/main" id="{1D720DD4-D89C-47E3-9A49-1E782C45E8C8}"/>
              </a:ext>
            </a:extLst>
          </p:cNvPr>
          <p:cNvSpPr>
            <a:spLocks noGrp="1" noChangeArrowheads="1"/>
          </p:cNvSpPr>
          <p:nvPr>
            <p:ph type="body" idx="1"/>
          </p:nvPr>
        </p:nvSpPr>
        <p:spPr>
          <a:xfrm>
            <a:off x="662729" y="1979801"/>
            <a:ext cx="10536573" cy="3640823"/>
          </a:xfrm>
        </p:spPr>
        <p:txBody>
          <a:bodyPr>
            <a:normAutofit/>
          </a:bodyPr>
          <a:lstStyle/>
          <a:p>
            <a:r>
              <a:rPr lang="en-US" altLang="ru-RU" sz="2800" dirty="0">
                <a:solidFill>
                  <a:schemeClr val="tx1"/>
                </a:solidFill>
              </a:rPr>
              <a:t>Standardized</a:t>
            </a:r>
          </a:p>
          <a:p>
            <a:r>
              <a:rPr lang="en-US" altLang="ru-RU" sz="2800" dirty="0">
                <a:solidFill>
                  <a:schemeClr val="tx1"/>
                </a:solidFill>
              </a:rPr>
              <a:t>Data Manipulation and Data Definition</a:t>
            </a:r>
          </a:p>
          <a:p>
            <a:r>
              <a:rPr lang="en-US" altLang="ru-RU" sz="2800" dirty="0">
                <a:solidFill>
                  <a:schemeClr val="tx1"/>
                </a:solidFill>
              </a:rPr>
              <a:t>Can be embedded into general programming languages</a:t>
            </a:r>
          </a:p>
          <a:p>
            <a:r>
              <a:rPr lang="en-US" altLang="ru-RU" sz="2800" dirty="0">
                <a:solidFill>
                  <a:schemeClr val="tx1"/>
                </a:solidFill>
              </a:rPr>
              <a:t>Statements specify what is to be done, NOT how to do it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a:extLst>
              <a:ext uri="{FF2B5EF4-FFF2-40B4-BE49-F238E27FC236}">
                <a16:creationId xmlns:a16="http://schemas.microsoft.com/office/drawing/2014/main" id="{A181D7F6-5A33-49A0-A3E0-F0058E6D8453}"/>
              </a:ext>
            </a:extLst>
          </p:cNvPr>
          <p:cNvSpPr>
            <a:spLocks noGrp="1" noChangeArrowheads="1"/>
          </p:cNvSpPr>
          <p:nvPr>
            <p:ph type="title"/>
          </p:nvPr>
        </p:nvSpPr>
        <p:spPr>
          <a:xfrm>
            <a:off x="581192" y="702156"/>
            <a:ext cx="11029616" cy="791084"/>
          </a:xfrm>
        </p:spPr>
        <p:txBody>
          <a:bodyPr/>
          <a:lstStyle/>
          <a:p>
            <a:pPr algn="ctr"/>
            <a:r>
              <a:rPr lang="en-US" altLang="ru-RU" dirty="0">
                <a:solidFill>
                  <a:srgbClr val="FFC000"/>
                </a:solidFill>
              </a:rPr>
              <a:t>Having</a:t>
            </a:r>
          </a:p>
        </p:txBody>
      </p:sp>
      <p:sp>
        <p:nvSpPr>
          <p:cNvPr id="206851" name="Rectangle 3">
            <a:extLst>
              <a:ext uri="{FF2B5EF4-FFF2-40B4-BE49-F238E27FC236}">
                <a16:creationId xmlns:a16="http://schemas.microsoft.com/office/drawing/2014/main" id="{2433D01C-877A-4104-B19C-38AA372DC3B3}"/>
              </a:ext>
            </a:extLst>
          </p:cNvPr>
          <p:cNvSpPr>
            <a:spLocks noGrp="1" noChangeArrowheads="1"/>
          </p:cNvSpPr>
          <p:nvPr>
            <p:ph type="body" idx="1"/>
          </p:nvPr>
        </p:nvSpPr>
        <p:spPr>
          <a:xfrm>
            <a:off x="864065" y="1820411"/>
            <a:ext cx="9899009" cy="4714614"/>
          </a:xfrm>
        </p:spPr>
        <p:txBody>
          <a:bodyPr/>
          <a:lstStyle/>
          <a:p>
            <a:r>
              <a:rPr lang="en-US" altLang="ru-RU" dirty="0">
                <a:solidFill>
                  <a:schemeClr val="tx1"/>
                </a:solidFill>
              </a:rPr>
              <a:t>Total Enrollments by Dept for depts offering more than 10 sections</a:t>
            </a:r>
            <a:endParaRPr lang="en-US" altLang="ru-RU" sz="2400" dirty="0">
              <a:solidFill>
                <a:schemeClr val="tx1"/>
              </a:solidFill>
            </a:endParaRPr>
          </a:p>
          <a:p>
            <a:pPr lvl="1">
              <a:buFont typeface="Monotype Sorts" pitchFamily="2" charset="2"/>
              <a:buNone/>
            </a:pPr>
            <a:r>
              <a:rPr lang="en-US" altLang="ru-RU" sz="2000" dirty="0">
                <a:solidFill>
                  <a:schemeClr val="tx1"/>
                </a:solidFill>
              </a:rPr>
              <a:t>	</a:t>
            </a:r>
            <a:r>
              <a:rPr lang="en-US" altLang="ru-RU" sz="1400" dirty="0">
                <a:solidFill>
                  <a:schemeClr val="tx1"/>
                </a:solidFill>
              </a:rPr>
              <a:t>SELECT DEPT, SUM(enroll)</a:t>
            </a:r>
          </a:p>
          <a:p>
            <a:pPr lvl="1">
              <a:buFont typeface="Monotype Sorts" pitchFamily="2" charset="2"/>
              <a:buNone/>
            </a:pPr>
            <a:r>
              <a:rPr lang="en-US" altLang="ru-RU" sz="1400" dirty="0">
                <a:solidFill>
                  <a:schemeClr val="tx1"/>
                </a:solidFill>
              </a:rPr>
              <a:t>	FROM SECTION</a:t>
            </a:r>
          </a:p>
          <a:p>
            <a:pPr lvl="1">
              <a:buFont typeface="Monotype Sorts" pitchFamily="2" charset="2"/>
              <a:buNone/>
            </a:pPr>
            <a:r>
              <a:rPr lang="en-US" altLang="ru-RU" sz="1400" dirty="0">
                <a:solidFill>
                  <a:schemeClr val="tx1"/>
                </a:solidFill>
              </a:rPr>
              <a:t>	GROUP BY DEPT</a:t>
            </a:r>
          </a:p>
          <a:p>
            <a:pPr lvl="1">
              <a:buFont typeface="Monotype Sorts" pitchFamily="2" charset="2"/>
              <a:buNone/>
            </a:pPr>
            <a:r>
              <a:rPr lang="en-US" altLang="ru-RU" sz="1400" dirty="0">
                <a:solidFill>
                  <a:schemeClr val="tx1"/>
                </a:solidFill>
              </a:rPr>
              <a:t>	HAVING COUNT(*) &gt; 10</a:t>
            </a:r>
          </a:p>
          <a:p>
            <a:r>
              <a:rPr lang="en-US" altLang="ru-RU" dirty="0">
                <a:solidFill>
                  <a:schemeClr val="tx1"/>
                </a:solidFill>
              </a:rPr>
              <a:t>Average Evening Enrollments by Depts with low </a:t>
            </a:r>
            <a:r>
              <a:rPr lang="en-US" altLang="ru-RU" dirty="0" err="1">
                <a:solidFill>
                  <a:schemeClr val="tx1"/>
                </a:solidFill>
              </a:rPr>
              <a:t>ave</a:t>
            </a:r>
            <a:r>
              <a:rPr lang="en-US" altLang="ru-RU" dirty="0">
                <a:solidFill>
                  <a:schemeClr val="tx1"/>
                </a:solidFill>
              </a:rPr>
              <a:t> enrollment</a:t>
            </a:r>
          </a:p>
          <a:p>
            <a:pPr lvl="1">
              <a:buFont typeface="Monotype Sorts" pitchFamily="2" charset="2"/>
              <a:buNone/>
            </a:pPr>
            <a:r>
              <a:rPr lang="en-US" altLang="ru-RU" sz="2000" dirty="0">
                <a:solidFill>
                  <a:schemeClr val="tx1"/>
                </a:solidFill>
              </a:rPr>
              <a:t>	</a:t>
            </a:r>
            <a:r>
              <a:rPr lang="en-US" altLang="ru-RU" sz="1400" dirty="0">
                <a:solidFill>
                  <a:schemeClr val="tx1"/>
                </a:solidFill>
              </a:rPr>
              <a:t>SELECT DEPT, AVG(enroll)</a:t>
            </a:r>
          </a:p>
          <a:p>
            <a:pPr lvl="1">
              <a:buFont typeface="Monotype Sorts" pitchFamily="2" charset="2"/>
              <a:buNone/>
            </a:pPr>
            <a:r>
              <a:rPr lang="en-US" altLang="ru-RU" sz="1400" dirty="0">
                <a:solidFill>
                  <a:schemeClr val="tx1"/>
                </a:solidFill>
              </a:rPr>
              <a:t>	FROM SECTION</a:t>
            </a:r>
          </a:p>
          <a:p>
            <a:pPr lvl="1">
              <a:buFont typeface="Monotype Sorts" pitchFamily="2" charset="2"/>
              <a:buNone/>
            </a:pPr>
            <a:r>
              <a:rPr lang="en-US" altLang="ru-RU" sz="1400" dirty="0">
                <a:solidFill>
                  <a:schemeClr val="tx1"/>
                </a:solidFill>
              </a:rPr>
              <a:t>	WHERE Sect &gt;= 40</a:t>
            </a:r>
          </a:p>
          <a:p>
            <a:pPr lvl="1">
              <a:buFont typeface="Monotype Sorts" pitchFamily="2" charset="2"/>
              <a:buNone/>
            </a:pPr>
            <a:r>
              <a:rPr lang="en-US" altLang="ru-RU" sz="1400" dirty="0">
                <a:solidFill>
                  <a:schemeClr val="tx1"/>
                </a:solidFill>
              </a:rPr>
              <a:t>	GROUP BY DEPT</a:t>
            </a:r>
          </a:p>
          <a:p>
            <a:pPr lvl="1">
              <a:buFont typeface="Monotype Sorts" pitchFamily="2" charset="2"/>
              <a:buNone/>
            </a:pPr>
            <a:r>
              <a:rPr lang="en-US" altLang="ru-RU" sz="1400" dirty="0">
                <a:solidFill>
                  <a:schemeClr val="tx1"/>
                </a:solidFill>
              </a:rPr>
              <a:t>	HAVING AVG(enroll) &lt; 15</a:t>
            </a:r>
            <a:endParaRPr lang="en-US" altLang="ru-RU" sz="2000" dirty="0">
              <a:solidFill>
                <a:schemeClr val="tx1"/>
              </a:solidFill>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a:extLst>
              <a:ext uri="{FF2B5EF4-FFF2-40B4-BE49-F238E27FC236}">
                <a16:creationId xmlns:a16="http://schemas.microsoft.com/office/drawing/2014/main" id="{5965167C-C433-48FE-9293-B609102C328B}"/>
              </a:ext>
            </a:extLst>
          </p:cNvPr>
          <p:cNvSpPr>
            <a:spLocks noGrp="1" noChangeArrowheads="1"/>
          </p:cNvSpPr>
          <p:nvPr>
            <p:ph type="title"/>
          </p:nvPr>
        </p:nvSpPr>
        <p:spPr>
          <a:xfrm>
            <a:off x="581192" y="702156"/>
            <a:ext cx="11029616" cy="690416"/>
          </a:xfrm>
        </p:spPr>
        <p:txBody>
          <a:bodyPr/>
          <a:lstStyle/>
          <a:p>
            <a:pPr algn="ctr"/>
            <a:r>
              <a:rPr lang="en-US" altLang="ru-RU" dirty="0">
                <a:solidFill>
                  <a:srgbClr val="FFC000"/>
                </a:solidFill>
              </a:rPr>
              <a:t>Having</a:t>
            </a:r>
          </a:p>
        </p:txBody>
      </p:sp>
      <p:sp>
        <p:nvSpPr>
          <p:cNvPr id="222211" name="Rectangle 3">
            <a:extLst>
              <a:ext uri="{FF2B5EF4-FFF2-40B4-BE49-F238E27FC236}">
                <a16:creationId xmlns:a16="http://schemas.microsoft.com/office/drawing/2014/main" id="{E5143A19-482A-47D7-A0DB-81B378CA0F12}"/>
              </a:ext>
            </a:extLst>
          </p:cNvPr>
          <p:cNvSpPr>
            <a:spLocks noGrp="1" noChangeArrowheads="1"/>
          </p:cNvSpPr>
          <p:nvPr>
            <p:ph type="body" idx="1"/>
          </p:nvPr>
        </p:nvSpPr>
        <p:spPr>
          <a:xfrm>
            <a:off x="838899" y="1795244"/>
            <a:ext cx="10310070" cy="4823670"/>
          </a:xfrm>
        </p:spPr>
        <p:txBody>
          <a:bodyPr/>
          <a:lstStyle/>
          <a:p>
            <a:r>
              <a:rPr lang="en-US" altLang="ru-RU" dirty="0">
                <a:solidFill>
                  <a:schemeClr val="tx1"/>
                </a:solidFill>
              </a:rPr>
              <a:t>Total Enrollments by Dept for depts offering more than 10 sections</a:t>
            </a:r>
            <a:endParaRPr lang="en-US" altLang="ru-RU" sz="2400" dirty="0">
              <a:solidFill>
                <a:schemeClr val="tx1"/>
              </a:solidFill>
            </a:endParaRPr>
          </a:p>
          <a:p>
            <a:pPr lvl="1">
              <a:buFont typeface="Monotype Sorts" pitchFamily="2" charset="2"/>
              <a:buNone/>
            </a:pPr>
            <a:r>
              <a:rPr lang="en-US" altLang="ru-RU" sz="2000" dirty="0">
                <a:solidFill>
                  <a:schemeClr val="tx1"/>
                </a:solidFill>
              </a:rPr>
              <a:t>	</a:t>
            </a:r>
            <a:r>
              <a:rPr lang="en-US" altLang="ru-RU" sz="1400" dirty="0">
                <a:solidFill>
                  <a:schemeClr val="tx1"/>
                </a:solidFill>
              </a:rPr>
              <a:t>SELECT DEPT, SUM(credits)</a:t>
            </a:r>
          </a:p>
          <a:p>
            <a:pPr lvl="1">
              <a:buFont typeface="Monotype Sorts" pitchFamily="2" charset="2"/>
              <a:buNone/>
            </a:pPr>
            <a:r>
              <a:rPr lang="en-US" altLang="ru-RU" sz="1400" dirty="0">
                <a:solidFill>
                  <a:schemeClr val="tx1"/>
                </a:solidFill>
              </a:rPr>
              <a:t>	FROM CATALOGCOURSE</a:t>
            </a:r>
          </a:p>
          <a:p>
            <a:pPr lvl="1">
              <a:buFont typeface="Monotype Sorts" pitchFamily="2" charset="2"/>
              <a:buNone/>
            </a:pPr>
            <a:r>
              <a:rPr lang="en-US" altLang="ru-RU" sz="1400" dirty="0">
                <a:solidFill>
                  <a:schemeClr val="tx1"/>
                </a:solidFill>
              </a:rPr>
              <a:t>	GROUP BY DEPT</a:t>
            </a:r>
          </a:p>
          <a:p>
            <a:pPr lvl="1">
              <a:buFont typeface="Monotype Sorts" pitchFamily="2" charset="2"/>
              <a:buNone/>
            </a:pPr>
            <a:r>
              <a:rPr lang="en-US" altLang="ru-RU" sz="1400" dirty="0">
                <a:solidFill>
                  <a:schemeClr val="tx1"/>
                </a:solidFill>
              </a:rPr>
              <a:t>	HAVING COUNT(*) &gt; 10</a:t>
            </a:r>
          </a:p>
          <a:p>
            <a:r>
              <a:rPr lang="en-US" altLang="ru-RU" dirty="0">
                <a:solidFill>
                  <a:schemeClr val="tx1"/>
                </a:solidFill>
              </a:rPr>
              <a:t>Average Highest Enrollment (capacity) for upper division courses by Depts – for depts with many upper division sections </a:t>
            </a:r>
          </a:p>
          <a:p>
            <a:pPr lvl="1">
              <a:buFont typeface="Monotype Sorts" pitchFamily="2" charset="2"/>
              <a:buNone/>
            </a:pPr>
            <a:r>
              <a:rPr lang="en-US" altLang="ru-RU" sz="2000" dirty="0">
                <a:solidFill>
                  <a:schemeClr val="tx1"/>
                </a:solidFill>
              </a:rPr>
              <a:t>	</a:t>
            </a:r>
            <a:r>
              <a:rPr lang="en-US" altLang="ru-RU" sz="1400" dirty="0">
                <a:solidFill>
                  <a:schemeClr val="tx1"/>
                </a:solidFill>
              </a:rPr>
              <a:t>SELECT DEPT, AVG(</a:t>
            </a:r>
            <a:r>
              <a:rPr lang="en-US" altLang="ru-RU" sz="1400" dirty="0" err="1">
                <a:solidFill>
                  <a:schemeClr val="tx1"/>
                </a:solidFill>
              </a:rPr>
              <a:t>MaxEnroll</a:t>
            </a:r>
            <a:r>
              <a:rPr lang="en-US" altLang="ru-RU" sz="1400" dirty="0">
                <a:solidFill>
                  <a:schemeClr val="tx1"/>
                </a:solidFill>
              </a:rPr>
              <a:t>)</a:t>
            </a:r>
          </a:p>
          <a:p>
            <a:pPr lvl="1">
              <a:buFont typeface="Monotype Sorts" pitchFamily="2" charset="2"/>
              <a:buNone/>
            </a:pPr>
            <a:r>
              <a:rPr lang="en-US" altLang="ru-RU" sz="1400" dirty="0">
                <a:solidFill>
                  <a:schemeClr val="tx1"/>
                </a:solidFill>
              </a:rPr>
              <a:t>	FROM SECTIONS</a:t>
            </a:r>
          </a:p>
          <a:p>
            <a:pPr lvl="1">
              <a:buFont typeface="Monotype Sorts" pitchFamily="2" charset="2"/>
              <a:buNone/>
            </a:pPr>
            <a:r>
              <a:rPr lang="en-US" altLang="ru-RU" sz="1400" dirty="0">
                <a:solidFill>
                  <a:schemeClr val="tx1"/>
                </a:solidFill>
              </a:rPr>
              <a:t>	WHERE Course &gt;= 200</a:t>
            </a:r>
          </a:p>
          <a:p>
            <a:pPr lvl="1">
              <a:buFont typeface="Monotype Sorts" pitchFamily="2" charset="2"/>
              <a:buNone/>
            </a:pPr>
            <a:r>
              <a:rPr lang="en-US" altLang="ru-RU" sz="1400" dirty="0">
                <a:solidFill>
                  <a:schemeClr val="tx1"/>
                </a:solidFill>
              </a:rPr>
              <a:t>	GROUP BY DEPT</a:t>
            </a:r>
          </a:p>
          <a:p>
            <a:pPr lvl="1">
              <a:buFont typeface="Monotype Sorts" pitchFamily="2" charset="2"/>
              <a:buNone/>
            </a:pPr>
            <a:r>
              <a:rPr lang="en-US" altLang="ru-RU" sz="1400" dirty="0">
                <a:solidFill>
                  <a:schemeClr val="tx1"/>
                </a:solidFill>
              </a:rPr>
              <a:t>	HAVING COUNT(*) &gt;= 10</a:t>
            </a:r>
            <a:endParaRPr lang="en-US" altLang="ru-RU" sz="2000"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a:extLst>
              <a:ext uri="{FF2B5EF4-FFF2-40B4-BE49-F238E27FC236}">
                <a16:creationId xmlns:a16="http://schemas.microsoft.com/office/drawing/2014/main" id="{E7F6F0D8-D897-4338-B8A6-EFAC3215A109}"/>
              </a:ext>
            </a:extLst>
          </p:cNvPr>
          <p:cNvSpPr>
            <a:spLocks noGrp="1" noChangeArrowheads="1"/>
          </p:cNvSpPr>
          <p:nvPr>
            <p:ph type="title"/>
          </p:nvPr>
        </p:nvSpPr>
        <p:spPr/>
        <p:txBody>
          <a:bodyPr/>
          <a:lstStyle/>
          <a:p>
            <a:pPr algn="ctr"/>
            <a:r>
              <a:rPr lang="en-US" altLang="ru-RU" dirty="0">
                <a:solidFill>
                  <a:srgbClr val="FFC000"/>
                </a:solidFill>
              </a:rPr>
              <a:t>Nested Queries</a:t>
            </a:r>
          </a:p>
        </p:txBody>
      </p:sp>
      <p:sp>
        <p:nvSpPr>
          <p:cNvPr id="208899" name="Rectangle 3">
            <a:extLst>
              <a:ext uri="{FF2B5EF4-FFF2-40B4-BE49-F238E27FC236}">
                <a16:creationId xmlns:a16="http://schemas.microsoft.com/office/drawing/2014/main" id="{8B884156-A706-41C8-B072-ED67DC14FD54}"/>
              </a:ext>
            </a:extLst>
          </p:cNvPr>
          <p:cNvSpPr>
            <a:spLocks noGrp="1" noChangeArrowheads="1"/>
          </p:cNvSpPr>
          <p:nvPr>
            <p:ph type="body" idx="1"/>
          </p:nvPr>
        </p:nvSpPr>
        <p:spPr/>
        <p:txBody>
          <a:bodyPr>
            <a:normAutofit/>
          </a:bodyPr>
          <a:lstStyle/>
          <a:p>
            <a:r>
              <a:rPr lang="en-US" altLang="ru-RU" sz="2000" dirty="0">
                <a:solidFill>
                  <a:schemeClr val="tx1"/>
                </a:solidFill>
              </a:rPr>
              <a:t>Sometimes the result of one query can be used in another query - thus we can have </a:t>
            </a:r>
            <a:r>
              <a:rPr lang="en-US" altLang="ru-RU" sz="2000" b="0" dirty="0">
                <a:solidFill>
                  <a:schemeClr val="tx1"/>
                </a:solidFill>
              </a:rPr>
              <a:t>nested</a:t>
            </a:r>
            <a:r>
              <a:rPr lang="en-US" altLang="ru-RU" sz="2000" dirty="0">
                <a:solidFill>
                  <a:schemeClr val="tx1"/>
                </a:solidFill>
              </a:rPr>
              <a:t> queries</a:t>
            </a:r>
          </a:p>
          <a:p>
            <a:r>
              <a:rPr lang="en-US" altLang="ru-RU" sz="2000" dirty="0">
                <a:solidFill>
                  <a:schemeClr val="tx1"/>
                </a:solidFill>
              </a:rPr>
              <a:t>e.g. find students whose GPA is above average</a:t>
            </a:r>
          </a:p>
          <a:p>
            <a:pPr lvl="1">
              <a:buFont typeface="Monotype Sorts" pitchFamily="2" charset="2"/>
              <a:buNone/>
            </a:pPr>
            <a:r>
              <a:rPr lang="en-US" altLang="ru-RU" sz="2000" dirty="0">
                <a:solidFill>
                  <a:schemeClr val="tx1"/>
                </a:solidFill>
              </a:rPr>
              <a:t>SELECT *</a:t>
            </a:r>
          </a:p>
          <a:p>
            <a:pPr lvl="1">
              <a:buFont typeface="Monotype Sorts" pitchFamily="2" charset="2"/>
              <a:buNone/>
            </a:pPr>
            <a:r>
              <a:rPr lang="en-US" altLang="ru-RU" sz="2000" dirty="0">
                <a:solidFill>
                  <a:schemeClr val="tx1"/>
                </a:solidFill>
              </a:rPr>
              <a:t>FROM STUDENT</a:t>
            </a:r>
          </a:p>
          <a:p>
            <a:pPr lvl="1">
              <a:buFont typeface="Monotype Sorts" pitchFamily="2" charset="2"/>
              <a:buNone/>
            </a:pPr>
            <a:r>
              <a:rPr lang="en-US" altLang="ru-RU" sz="2000" dirty="0">
                <a:solidFill>
                  <a:schemeClr val="tx1"/>
                </a:solidFill>
              </a:rPr>
              <a:t>WHERE GPA &gt; ( SELECT AVG(GPA)</a:t>
            </a:r>
          </a:p>
          <a:p>
            <a:pPr lvl="1">
              <a:buFont typeface="Monotype Sorts" pitchFamily="2" charset="2"/>
              <a:buNone/>
            </a:pPr>
            <a:r>
              <a:rPr lang="en-US" altLang="ru-RU" sz="2000" dirty="0">
                <a:solidFill>
                  <a:schemeClr val="tx1"/>
                </a:solidFill>
              </a:rPr>
              <a:t>				     FROM STUDENT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1026">
            <a:extLst>
              <a:ext uri="{FF2B5EF4-FFF2-40B4-BE49-F238E27FC236}">
                <a16:creationId xmlns:a16="http://schemas.microsoft.com/office/drawing/2014/main" id="{C55FE4A0-3E8F-4A6A-8BAE-C6F86DA0EDB1}"/>
              </a:ext>
            </a:extLst>
          </p:cNvPr>
          <p:cNvSpPr>
            <a:spLocks noGrp="1" noChangeArrowheads="1"/>
          </p:cNvSpPr>
          <p:nvPr>
            <p:ph type="title"/>
          </p:nvPr>
        </p:nvSpPr>
        <p:spPr>
          <a:xfrm>
            <a:off x="581192" y="702156"/>
            <a:ext cx="11029616" cy="757528"/>
          </a:xfrm>
        </p:spPr>
        <p:txBody>
          <a:bodyPr/>
          <a:lstStyle/>
          <a:p>
            <a:pPr algn="ctr"/>
            <a:r>
              <a:rPr lang="en-US" altLang="ru-RU" dirty="0">
                <a:solidFill>
                  <a:srgbClr val="FFC000"/>
                </a:solidFill>
              </a:rPr>
              <a:t>Nested Queries</a:t>
            </a:r>
          </a:p>
        </p:txBody>
      </p:sp>
      <p:sp>
        <p:nvSpPr>
          <p:cNvPr id="210947" name="Rectangle 1027">
            <a:extLst>
              <a:ext uri="{FF2B5EF4-FFF2-40B4-BE49-F238E27FC236}">
                <a16:creationId xmlns:a16="http://schemas.microsoft.com/office/drawing/2014/main" id="{C5013EB2-3DB9-4E03-A76B-36A88B6D90FB}"/>
              </a:ext>
            </a:extLst>
          </p:cNvPr>
          <p:cNvSpPr>
            <a:spLocks noGrp="1" noChangeArrowheads="1"/>
          </p:cNvSpPr>
          <p:nvPr>
            <p:ph type="body" idx="1"/>
          </p:nvPr>
        </p:nvSpPr>
        <p:spPr>
          <a:xfrm>
            <a:off x="671119" y="1929468"/>
            <a:ext cx="10830187" cy="4026715"/>
          </a:xfrm>
        </p:spPr>
        <p:txBody>
          <a:bodyPr/>
          <a:lstStyle/>
          <a:p>
            <a:r>
              <a:rPr lang="en-US" altLang="ru-RU" dirty="0">
                <a:solidFill>
                  <a:schemeClr val="tx1"/>
                </a:solidFill>
              </a:rPr>
              <a:t>If is fairly common for a nested query to use the set operation </a:t>
            </a:r>
            <a:r>
              <a:rPr lang="en-US" altLang="ru-RU" b="0" dirty="0">
                <a:solidFill>
                  <a:schemeClr val="tx1"/>
                </a:solidFill>
              </a:rPr>
              <a:t>IN</a:t>
            </a:r>
            <a:r>
              <a:rPr lang="en-US" altLang="ru-RU" dirty="0">
                <a:solidFill>
                  <a:schemeClr val="tx1"/>
                </a:solidFill>
              </a:rPr>
              <a:t> - which tests whether a value is a member of a set of values. So for instance, suppose we want to know all sections in which there are any freshman </a:t>
            </a:r>
          </a:p>
          <a:p>
            <a:pPr lvl="1">
              <a:buFont typeface="Monotype Sorts" pitchFamily="2" charset="2"/>
              <a:buNone/>
            </a:pPr>
            <a:r>
              <a:rPr lang="en-US" altLang="ru-RU" sz="1200" dirty="0">
                <a:solidFill>
                  <a:schemeClr val="tx1"/>
                </a:solidFill>
              </a:rPr>
              <a:t>SELECT DISTINCT CLASSINDEX</a:t>
            </a:r>
          </a:p>
          <a:p>
            <a:pPr lvl="1">
              <a:buFont typeface="Monotype Sorts" pitchFamily="2" charset="2"/>
              <a:buNone/>
            </a:pPr>
            <a:r>
              <a:rPr lang="en-US" altLang="ru-RU" sz="1200" dirty="0">
                <a:solidFill>
                  <a:schemeClr val="tx1"/>
                </a:solidFill>
              </a:rPr>
              <a:t>FROM ENROLLMENTS</a:t>
            </a:r>
          </a:p>
          <a:p>
            <a:pPr lvl="1">
              <a:buFont typeface="Monotype Sorts" pitchFamily="2" charset="2"/>
              <a:buNone/>
            </a:pPr>
            <a:r>
              <a:rPr lang="en-US" altLang="ru-RU" sz="1200" dirty="0">
                <a:solidFill>
                  <a:schemeClr val="tx1"/>
                </a:solidFill>
              </a:rPr>
              <a:t>WHERE STDSSN IN ( SELECT SSN</a:t>
            </a:r>
          </a:p>
          <a:p>
            <a:pPr lvl="1">
              <a:buFont typeface="Monotype Sorts" pitchFamily="2" charset="2"/>
              <a:buNone/>
            </a:pPr>
            <a:r>
              <a:rPr lang="en-US" altLang="ru-RU" sz="1200" dirty="0">
                <a:solidFill>
                  <a:schemeClr val="tx1"/>
                </a:solidFill>
              </a:rPr>
              <a:t>			 	FROM STUDENT </a:t>
            </a:r>
          </a:p>
          <a:p>
            <a:pPr lvl="1">
              <a:buFont typeface="Monotype Sorts" pitchFamily="2" charset="2"/>
              <a:buNone/>
            </a:pPr>
            <a:r>
              <a:rPr lang="en-US" altLang="ru-RU" sz="1200" dirty="0">
                <a:solidFill>
                  <a:schemeClr val="tx1"/>
                </a:solidFill>
              </a:rPr>
              <a:t>				WHERE YEAR = ‘Fr’ )</a:t>
            </a:r>
            <a:endParaRPr lang="en-US" altLang="ru-RU"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a:extLst>
              <a:ext uri="{FF2B5EF4-FFF2-40B4-BE49-F238E27FC236}">
                <a16:creationId xmlns:a16="http://schemas.microsoft.com/office/drawing/2014/main" id="{7778BAE3-5749-4A87-840B-D4BDA5720422}"/>
              </a:ext>
            </a:extLst>
          </p:cNvPr>
          <p:cNvSpPr>
            <a:spLocks noGrp="1" noChangeArrowheads="1"/>
          </p:cNvSpPr>
          <p:nvPr>
            <p:ph type="title"/>
          </p:nvPr>
        </p:nvSpPr>
        <p:spPr/>
        <p:txBody>
          <a:bodyPr/>
          <a:lstStyle/>
          <a:p>
            <a:pPr algn="ctr"/>
            <a:r>
              <a:rPr lang="en-US" altLang="ru-RU" dirty="0">
                <a:solidFill>
                  <a:srgbClr val="FFC000"/>
                </a:solidFill>
              </a:rPr>
              <a:t>Left Outer Join</a:t>
            </a:r>
          </a:p>
        </p:txBody>
      </p:sp>
      <p:sp>
        <p:nvSpPr>
          <p:cNvPr id="227331" name="Rectangle 3">
            <a:extLst>
              <a:ext uri="{FF2B5EF4-FFF2-40B4-BE49-F238E27FC236}">
                <a16:creationId xmlns:a16="http://schemas.microsoft.com/office/drawing/2014/main" id="{AAE5DDE9-6B3E-47BD-8263-285A3B88AC5E}"/>
              </a:ext>
            </a:extLst>
          </p:cNvPr>
          <p:cNvSpPr>
            <a:spLocks noGrp="1" noChangeArrowheads="1"/>
          </p:cNvSpPr>
          <p:nvPr>
            <p:ph type="body" idx="1"/>
          </p:nvPr>
        </p:nvSpPr>
        <p:spPr>
          <a:xfrm>
            <a:off x="581192" y="2180496"/>
            <a:ext cx="11029615" cy="1871387"/>
          </a:xfrm>
        </p:spPr>
        <p:txBody>
          <a:bodyPr>
            <a:normAutofit/>
          </a:bodyPr>
          <a:lstStyle/>
          <a:p>
            <a:pPr>
              <a:buFont typeface="Monotype Sorts" pitchFamily="2" charset="2"/>
              <a:buNone/>
            </a:pPr>
            <a:r>
              <a:rPr lang="en-US" altLang="ru-RU" sz="2000" dirty="0">
                <a:solidFill>
                  <a:schemeClr val="tx1"/>
                </a:solidFill>
              </a:rPr>
              <a:t>SELECT P_CODE, VENDOR.V_CODE, V_NAME</a:t>
            </a:r>
          </a:p>
          <a:p>
            <a:pPr>
              <a:buFont typeface="Monotype Sorts" pitchFamily="2" charset="2"/>
              <a:buNone/>
            </a:pPr>
            <a:r>
              <a:rPr lang="en-US" altLang="ru-RU" sz="2000" dirty="0">
                <a:solidFill>
                  <a:schemeClr val="tx1"/>
                </a:solidFill>
              </a:rPr>
              <a:t>FROM VENDOR LEFT JOIN PRODUCT ON  VENDOR.V_CODE = PRODUCT.V_CODE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6280E5FD-C5B9-4700-A1E3-9238E47B3FAA}"/>
              </a:ext>
            </a:extLst>
          </p:cNvPr>
          <p:cNvSpPr>
            <a:spLocks noGrp="1" noChangeArrowheads="1"/>
          </p:cNvSpPr>
          <p:nvPr>
            <p:ph type="title"/>
          </p:nvPr>
        </p:nvSpPr>
        <p:spPr>
          <a:xfrm>
            <a:off x="581192" y="702156"/>
            <a:ext cx="11029616" cy="900141"/>
          </a:xfrm>
        </p:spPr>
        <p:txBody>
          <a:bodyPr/>
          <a:lstStyle/>
          <a:p>
            <a:pPr algn="ctr"/>
            <a:r>
              <a:rPr lang="en-US" altLang="ru-RU" dirty="0">
                <a:solidFill>
                  <a:srgbClr val="FFC000"/>
                </a:solidFill>
              </a:rPr>
              <a:t>Right Outer Join</a:t>
            </a:r>
          </a:p>
        </p:txBody>
      </p:sp>
      <p:sp>
        <p:nvSpPr>
          <p:cNvPr id="228355" name="Rectangle 3">
            <a:extLst>
              <a:ext uri="{FF2B5EF4-FFF2-40B4-BE49-F238E27FC236}">
                <a16:creationId xmlns:a16="http://schemas.microsoft.com/office/drawing/2014/main" id="{3DC80440-6361-4C65-BCC3-BB86C842C526}"/>
              </a:ext>
            </a:extLst>
          </p:cNvPr>
          <p:cNvSpPr>
            <a:spLocks noGrp="1" noChangeArrowheads="1"/>
          </p:cNvSpPr>
          <p:nvPr>
            <p:ph type="body" idx="1"/>
          </p:nvPr>
        </p:nvSpPr>
        <p:spPr/>
        <p:txBody>
          <a:bodyPr/>
          <a:lstStyle/>
          <a:p>
            <a:pPr>
              <a:buFont typeface="Monotype Sorts" pitchFamily="2" charset="2"/>
              <a:buNone/>
            </a:pPr>
            <a:r>
              <a:rPr lang="en-US" altLang="ru-RU" dirty="0">
                <a:solidFill>
                  <a:schemeClr val="tx1"/>
                </a:solidFill>
              </a:rPr>
              <a:t>SELECT PRODUCT.P_CODE, VENDOR.V_CODE, V_NAME</a:t>
            </a:r>
          </a:p>
          <a:p>
            <a:pPr>
              <a:buFont typeface="Monotype Sorts" pitchFamily="2" charset="2"/>
              <a:buNone/>
            </a:pPr>
            <a:r>
              <a:rPr lang="en-US" altLang="ru-RU" dirty="0">
                <a:solidFill>
                  <a:schemeClr val="tx1"/>
                </a:solidFill>
              </a:rPr>
              <a:t>FROM VENDOR RIGHT JOIN PRODUCT ON  VENDOR.V_CODE = PRODUCT.V_CODE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a:extLst>
              <a:ext uri="{FF2B5EF4-FFF2-40B4-BE49-F238E27FC236}">
                <a16:creationId xmlns:a16="http://schemas.microsoft.com/office/drawing/2014/main" id="{7FDCEE81-8C39-4231-BA1A-BC1677D9EA14}"/>
              </a:ext>
            </a:extLst>
          </p:cNvPr>
          <p:cNvSpPr>
            <a:spLocks noGrp="1" noChangeArrowheads="1"/>
          </p:cNvSpPr>
          <p:nvPr>
            <p:ph type="title"/>
          </p:nvPr>
        </p:nvSpPr>
        <p:spPr>
          <a:xfrm>
            <a:off x="581192" y="702156"/>
            <a:ext cx="11029616" cy="807862"/>
          </a:xfrm>
        </p:spPr>
        <p:txBody>
          <a:bodyPr/>
          <a:lstStyle/>
          <a:p>
            <a:pPr algn="ctr"/>
            <a:r>
              <a:rPr lang="en-US" altLang="ru-RU" dirty="0">
                <a:solidFill>
                  <a:srgbClr val="FFC000"/>
                </a:solidFill>
              </a:rPr>
              <a:t>DML - Retrieval</a:t>
            </a:r>
          </a:p>
        </p:txBody>
      </p:sp>
      <p:sp>
        <p:nvSpPr>
          <p:cNvPr id="165891" name="Rectangle 3">
            <a:extLst>
              <a:ext uri="{FF2B5EF4-FFF2-40B4-BE49-F238E27FC236}">
                <a16:creationId xmlns:a16="http://schemas.microsoft.com/office/drawing/2014/main" id="{9740FE06-E71C-4282-B7E6-473240FC9EE9}"/>
              </a:ext>
            </a:extLst>
          </p:cNvPr>
          <p:cNvSpPr>
            <a:spLocks noGrp="1" noChangeArrowheads="1"/>
          </p:cNvSpPr>
          <p:nvPr>
            <p:ph type="body" idx="1"/>
          </p:nvPr>
        </p:nvSpPr>
        <p:spPr>
          <a:xfrm>
            <a:off x="1073791" y="1820410"/>
            <a:ext cx="9924176" cy="4949506"/>
          </a:xfrm>
        </p:spPr>
        <p:txBody>
          <a:bodyPr/>
          <a:lstStyle/>
          <a:p>
            <a:r>
              <a:rPr lang="en-US" altLang="ru-RU" dirty="0">
                <a:solidFill>
                  <a:schemeClr val="tx1"/>
                </a:solidFill>
              </a:rPr>
              <a:t>SELECT statement - can do MANY different things </a:t>
            </a:r>
          </a:p>
          <a:p>
            <a:pPr lvl="1"/>
            <a:r>
              <a:rPr lang="en-US" altLang="ru-RU" dirty="0">
                <a:solidFill>
                  <a:schemeClr val="tx1"/>
                </a:solidFill>
              </a:rPr>
              <a:t>List whole table</a:t>
            </a:r>
          </a:p>
          <a:p>
            <a:pPr lvl="1">
              <a:buFont typeface="Monotype Sorts" pitchFamily="2" charset="2"/>
              <a:buNone/>
            </a:pPr>
            <a:r>
              <a:rPr lang="en-US" altLang="ru-RU" dirty="0">
                <a:solidFill>
                  <a:schemeClr val="tx1"/>
                </a:solidFill>
              </a:rPr>
              <a:t>		SELECT * FROM STUDENT</a:t>
            </a:r>
          </a:p>
          <a:p>
            <a:pPr lvl="1"/>
            <a:r>
              <a:rPr lang="en-US" altLang="ru-RU" dirty="0">
                <a:solidFill>
                  <a:schemeClr val="tx1"/>
                </a:solidFill>
              </a:rPr>
              <a:t>Relational Algebra PROJECT</a:t>
            </a:r>
          </a:p>
          <a:p>
            <a:pPr lvl="2">
              <a:buFont typeface="Monotype Sorts" pitchFamily="2" charset="2"/>
              <a:buNone/>
            </a:pPr>
            <a:r>
              <a:rPr lang="en-US" altLang="ru-RU" dirty="0">
                <a:solidFill>
                  <a:schemeClr val="tx1"/>
                </a:solidFill>
              </a:rPr>
              <a:t>SELECT </a:t>
            </a:r>
            <a:r>
              <a:rPr lang="en-US" altLang="ru-RU" dirty="0" err="1">
                <a:solidFill>
                  <a:schemeClr val="tx1"/>
                </a:solidFill>
              </a:rPr>
              <a:t>StdID</a:t>
            </a:r>
            <a:r>
              <a:rPr lang="en-US" altLang="ru-RU" dirty="0">
                <a:solidFill>
                  <a:schemeClr val="tx1"/>
                </a:solidFill>
              </a:rPr>
              <a:t>, LNAME, FNAME</a:t>
            </a:r>
          </a:p>
          <a:p>
            <a:pPr lvl="2">
              <a:buFont typeface="Monotype Sorts" pitchFamily="2" charset="2"/>
              <a:buNone/>
            </a:pPr>
            <a:r>
              <a:rPr lang="en-US" altLang="ru-RU" dirty="0">
                <a:solidFill>
                  <a:schemeClr val="tx1"/>
                </a:solidFill>
              </a:rPr>
              <a:t>FROM STUDENT</a:t>
            </a:r>
          </a:p>
          <a:p>
            <a:pPr lvl="2"/>
            <a:r>
              <a:rPr lang="en-US" altLang="ru-RU" dirty="0">
                <a:solidFill>
                  <a:schemeClr val="tx1"/>
                </a:solidFill>
              </a:rPr>
              <a:t>Unlike RA, duplicates aren’t (automatically) removed. E.g.</a:t>
            </a:r>
          </a:p>
          <a:p>
            <a:pPr lvl="2">
              <a:buFont typeface="Monotype Sorts" pitchFamily="2" charset="2"/>
              <a:buNone/>
            </a:pPr>
            <a:r>
              <a:rPr lang="en-US" altLang="ru-RU" dirty="0">
                <a:solidFill>
                  <a:schemeClr val="tx1"/>
                </a:solidFill>
              </a:rPr>
              <a:t>SELECT MAJOR</a:t>
            </a:r>
          </a:p>
          <a:p>
            <a:pPr lvl="2">
              <a:buFont typeface="Monotype Sorts" pitchFamily="2" charset="2"/>
              <a:buNone/>
            </a:pPr>
            <a:r>
              <a:rPr lang="en-US" altLang="ru-RU" dirty="0">
                <a:solidFill>
                  <a:schemeClr val="tx1"/>
                </a:solidFill>
              </a:rPr>
              <a:t>FROM STUDENT</a:t>
            </a:r>
          </a:p>
          <a:p>
            <a:pPr lvl="2"/>
            <a:r>
              <a:rPr lang="en-US" altLang="ru-RU" dirty="0">
                <a:solidFill>
                  <a:schemeClr val="tx1"/>
                </a:solidFill>
              </a:rPr>
              <a:t>If we want duplicates removed, specify DISTINCT after SELECT </a:t>
            </a:r>
          </a:p>
          <a:p>
            <a:pPr marL="630000" lvl="2" indent="0">
              <a:buNone/>
            </a:pPr>
            <a:r>
              <a:rPr lang="en-US" altLang="ru-RU" dirty="0">
                <a:solidFill>
                  <a:schemeClr val="tx1"/>
                </a:solidFill>
              </a:rPr>
              <a:t>SELECT DISTINCT MAJOR</a:t>
            </a:r>
          </a:p>
          <a:p>
            <a:pPr lvl="2">
              <a:buFont typeface="Monotype Sorts" pitchFamily="2" charset="2"/>
              <a:buNone/>
            </a:pPr>
            <a:r>
              <a:rPr lang="en-US" altLang="ru-RU" dirty="0">
                <a:solidFill>
                  <a:schemeClr val="tx1"/>
                </a:solidFill>
              </a:rPr>
              <a:t>FROM STUDENT</a:t>
            </a:r>
          </a:p>
          <a:p>
            <a:pPr lvl="2">
              <a:buFont typeface="Monotype Sorts" pitchFamily="2" charset="2"/>
              <a:buNone/>
            </a:pPr>
            <a:endParaRPr lang="en-US" altLang="ru-RU"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a:extLst>
              <a:ext uri="{FF2B5EF4-FFF2-40B4-BE49-F238E27FC236}">
                <a16:creationId xmlns:a16="http://schemas.microsoft.com/office/drawing/2014/main" id="{0E43CCD1-9495-4F88-8153-A61B2F5BCB6E}"/>
              </a:ext>
            </a:extLst>
          </p:cNvPr>
          <p:cNvSpPr>
            <a:spLocks noGrp="1" noChangeArrowheads="1"/>
          </p:cNvSpPr>
          <p:nvPr>
            <p:ph type="title"/>
          </p:nvPr>
        </p:nvSpPr>
        <p:spPr>
          <a:xfrm>
            <a:off x="581192" y="702156"/>
            <a:ext cx="11029616" cy="799473"/>
          </a:xfrm>
        </p:spPr>
        <p:txBody>
          <a:bodyPr/>
          <a:lstStyle/>
          <a:p>
            <a:pPr algn="ctr"/>
            <a:r>
              <a:rPr lang="en-US" altLang="ru-RU" dirty="0">
                <a:solidFill>
                  <a:srgbClr val="FFC000"/>
                </a:solidFill>
              </a:rPr>
              <a:t>DML - RESTRICT</a:t>
            </a:r>
          </a:p>
        </p:txBody>
      </p:sp>
      <p:sp>
        <p:nvSpPr>
          <p:cNvPr id="167939" name="Rectangle 3">
            <a:extLst>
              <a:ext uri="{FF2B5EF4-FFF2-40B4-BE49-F238E27FC236}">
                <a16:creationId xmlns:a16="http://schemas.microsoft.com/office/drawing/2014/main" id="{40B0BA6F-FE4F-4030-9900-5C418313B1BD}"/>
              </a:ext>
            </a:extLst>
          </p:cNvPr>
          <p:cNvSpPr>
            <a:spLocks noGrp="1" noChangeArrowheads="1"/>
          </p:cNvSpPr>
          <p:nvPr>
            <p:ph type="body" idx="1"/>
          </p:nvPr>
        </p:nvSpPr>
        <p:spPr>
          <a:xfrm>
            <a:off x="463746" y="2021105"/>
            <a:ext cx="11147062" cy="4471974"/>
          </a:xfrm>
        </p:spPr>
        <p:txBody>
          <a:bodyPr/>
          <a:lstStyle/>
          <a:p>
            <a:r>
              <a:rPr lang="en-US" altLang="ru-RU" dirty="0">
                <a:solidFill>
                  <a:schemeClr val="tx1"/>
                </a:solidFill>
              </a:rPr>
              <a:t>Relational Algebra RESTRICT/SELECT</a:t>
            </a:r>
          </a:p>
          <a:p>
            <a:pPr lvl="1"/>
            <a:r>
              <a:rPr lang="en-US" altLang="ru-RU" dirty="0">
                <a:solidFill>
                  <a:schemeClr val="tx1"/>
                </a:solidFill>
              </a:rPr>
              <a:t>e.g. list all students who are freshmen</a:t>
            </a:r>
          </a:p>
          <a:p>
            <a:pPr lvl="2">
              <a:buFont typeface="Monotype Sorts" pitchFamily="2" charset="2"/>
              <a:buNone/>
            </a:pPr>
            <a:r>
              <a:rPr lang="en-US" altLang="ru-RU" dirty="0">
                <a:solidFill>
                  <a:schemeClr val="tx1"/>
                </a:solidFill>
              </a:rPr>
              <a:t>SELECT *</a:t>
            </a:r>
          </a:p>
          <a:p>
            <a:pPr lvl="2">
              <a:buFont typeface="Monotype Sorts" pitchFamily="2" charset="2"/>
              <a:buNone/>
            </a:pPr>
            <a:r>
              <a:rPr lang="en-US" altLang="ru-RU" dirty="0">
                <a:solidFill>
                  <a:schemeClr val="tx1"/>
                </a:solidFill>
              </a:rPr>
              <a:t>FROM STUDENT</a:t>
            </a:r>
          </a:p>
          <a:p>
            <a:pPr lvl="2">
              <a:buFont typeface="Monotype Sorts" pitchFamily="2" charset="2"/>
              <a:buNone/>
            </a:pPr>
            <a:r>
              <a:rPr lang="en-US" altLang="ru-RU" dirty="0">
                <a:solidFill>
                  <a:schemeClr val="tx1"/>
                </a:solidFill>
              </a:rPr>
              <a:t>WHERE YEAR = ‘Fr’</a:t>
            </a:r>
          </a:p>
          <a:p>
            <a:r>
              <a:rPr lang="en-US" altLang="ru-RU" dirty="0">
                <a:solidFill>
                  <a:schemeClr val="tx1"/>
                </a:solidFill>
              </a:rPr>
              <a:t>PROJECT and RESTRICT together</a:t>
            </a:r>
          </a:p>
          <a:p>
            <a:pPr lvl="2">
              <a:buFont typeface="Monotype Sorts" pitchFamily="2" charset="2"/>
              <a:buNone/>
            </a:pPr>
            <a:r>
              <a:rPr lang="en-US" altLang="ru-RU" dirty="0">
                <a:solidFill>
                  <a:schemeClr val="tx1"/>
                </a:solidFill>
              </a:rPr>
              <a:t>SELECT </a:t>
            </a:r>
            <a:r>
              <a:rPr lang="en-US" altLang="ru-RU" dirty="0" err="1">
                <a:solidFill>
                  <a:schemeClr val="tx1"/>
                </a:solidFill>
              </a:rPr>
              <a:t>StdID</a:t>
            </a:r>
            <a:r>
              <a:rPr lang="en-US" altLang="ru-RU" dirty="0">
                <a:solidFill>
                  <a:schemeClr val="tx1"/>
                </a:solidFill>
              </a:rPr>
              <a:t>,</a:t>
            </a:r>
            <a:r>
              <a:rPr lang="ru-RU" altLang="ru-RU" dirty="0">
                <a:solidFill>
                  <a:schemeClr val="tx1"/>
                </a:solidFill>
              </a:rPr>
              <a:t> </a:t>
            </a:r>
            <a:r>
              <a:rPr lang="en-US" altLang="ru-RU" dirty="0">
                <a:solidFill>
                  <a:schemeClr val="tx1"/>
                </a:solidFill>
              </a:rPr>
              <a:t>LNAME,</a:t>
            </a:r>
            <a:r>
              <a:rPr lang="ru-RU" altLang="ru-RU" dirty="0">
                <a:solidFill>
                  <a:schemeClr val="tx1"/>
                </a:solidFill>
              </a:rPr>
              <a:t> </a:t>
            </a:r>
            <a:r>
              <a:rPr lang="en-US" altLang="ru-RU" dirty="0">
                <a:solidFill>
                  <a:schemeClr val="tx1"/>
                </a:solidFill>
              </a:rPr>
              <a:t>FNAME</a:t>
            </a:r>
          </a:p>
          <a:p>
            <a:pPr lvl="2">
              <a:buFont typeface="Monotype Sorts" pitchFamily="2" charset="2"/>
              <a:buNone/>
            </a:pPr>
            <a:r>
              <a:rPr lang="en-US" altLang="ru-RU" dirty="0">
                <a:solidFill>
                  <a:schemeClr val="tx1"/>
                </a:solidFill>
              </a:rPr>
              <a:t>FROM STUDENT</a:t>
            </a:r>
          </a:p>
          <a:p>
            <a:pPr lvl="2">
              <a:buFont typeface="Monotype Sorts" pitchFamily="2" charset="2"/>
              <a:buNone/>
            </a:pPr>
            <a:r>
              <a:rPr lang="en-US" altLang="ru-RU" dirty="0">
                <a:solidFill>
                  <a:schemeClr val="tx1"/>
                </a:solidFill>
              </a:rPr>
              <a:t>WHERE YEAR = ‘Fr’</a:t>
            </a:r>
          </a:p>
          <a:p>
            <a:pPr lvl="2">
              <a:buFont typeface="Monotype Sorts" pitchFamily="2" charset="2"/>
              <a:buNone/>
            </a:pPr>
            <a:endParaRPr lang="en-US" altLang="ru-RU"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1026">
            <a:extLst>
              <a:ext uri="{FF2B5EF4-FFF2-40B4-BE49-F238E27FC236}">
                <a16:creationId xmlns:a16="http://schemas.microsoft.com/office/drawing/2014/main" id="{C78D1F08-D968-4B97-9026-B87971E15B7D}"/>
              </a:ext>
            </a:extLst>
          </p:cNvPr>
          <p:cNvSpPr>
            <a:spLocks noGrp="1" noChangeArrowheads="1"/>
          </p:cNvSpPr>
          <p:nvPr>
            <p:ph type="title"/>
          </p:nvPr>
        </p:nvSpPr>
        <p:spPr>
          <a:xfrm>
            <a:off x="581192" y="702156"/>
            <a:ext cx="11029616" cy="774306"/>
          </a:xfrm>
        </p:spPr>
        <p:txBody>
          <a:bodyPr/>
          <a:lstStyle/>
          <a:p>
            <a:pPr algn="ctr"/>
            <a:r>
              <a:rPr lang="en-US" altLang="ru-RU" dirty="0">
                <a:solidFill>
                  <a:srgbClr val="FFC000"/>
                </a:solidFill>
              </a:rPr>
              <a:t>More Retrieval</a:t>
            </a:r>
          </a:p>
        </p:txBody>
      </p:sp>
      <p:sp>
        <p:nvSpPr>
          <p:cNvPr id="169987" name="Rectangle 1027">
            <a:extLst>
              <a:ext uri="{FF2B5EF4-FFF2-40B4-BE49-F238E27FC236}">
                <a16:creationId xmlns:a16="http://schemas.microsoft.com/office/drawing/2014/main" id="{919E7333-C5AC-400F-A8FB-D0F405CC79E7}"/>
              </a:ext>
            </a:extLst>
          </p:cNvPr>
          <p:cNvSpPr>
            <a:spLocks noGrp="1" noChangeArrowheads="1"/>
          </p:cNvSpPr>
          <p:nvPr>
            <p:ph type="body" idx="1"/>
          </p:nvPr>
        </p:nvSpPr>
        <p:spPr>
          <a:xfrm>
            <a:off x="486562" y="2180497"/>
            <a:ext cx="10863744" cy="1829442"/>
          </a:xfrm>
        </p:spPr>
        <p:txBody>
          <a:bodyPr/>
          <a:lstStyle/>
          <a:p>
            <a:r>
              <a:rPr lang="en-US" altLang="ru-RU" dirty="0">
                <a:solidFill>
                  <a:schemeClr val="tx1"/>
                </a:solidFill>
              </a:rPr>
              <a:t>WHERE condition can be as complicated as you need it to be. E.g. freshmen with poor grades</a:t>
            </a:r>
          </a:p>
          <a:p>
            <a:pPr lvl="2">
              <a:buFont typeface="Monotype Sorts" pitchFamily="2" charset="2"/>
              <a:buNone/>
            </a:pPr>
            <a:r>
              <a:rPr lang="en-US" altLang="ru-RU" dirty="0">
                <a:solidFill>
                  <a:schemeClr val="tx1"/>
                </a:solidFill>
              </a:rPr>
              <a:t>SELECT </a:t>
            </a:r>
            <a:r>
              <a:rPr lang="en-US" altLang="ru-RU" dirty="0" err="1">
                <a:solidFill>
                  <a:schemeClr val="tx1"/>
                </a:solidFill>
              </a:rPr>
              <a:t>StdID,LNAME,FNAME</a:t>
            </a:r>
            <a:endParaRPr lang="en-US" altLang="ru-RU" dirty="0">
              <a:solidFill>
                <a:schemeClr val="tx1"/>
              </a:solidFill>
            </a:endParaRPr>
          </a:p>
          <a:p>
            <a:pPr lvl="2">
              <a:buFont typeface="Monotype Sorts" pitchFamily="2" charset="2"/>
              <a:buNone/>
            </a:pPr>
            <a:r>
              <a:rPr lang="en-US" altLang="ru-RU" dirty="0">
                <a:solidFill>
                  <a:schemeClr val="tx1"/>
                </a:solidFill>
              </a:rPr>
              <a:t>FROM STUDENT</a:t>
            </a:r>
          </a:p>
          <a:p>
            <a:pPr lvl="2">
              <a:buFont typeface="Monotype Sorts" pitchFamily="2" charset="2"/>
              <a:buNone/>
            </a:pPr>
            <a:r>
              <a:rPr lang="en-US" altLang="ru-RU" dirty="0">
                <a:solidFill>
                  <a:schemeClr val="tx1"/>
                </a:solidFill>
              </a:rPr>
              <a:t>WHERE YEAR = ‘Fr’ AND GPA &lt; 2.5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050">
            <a:extLst>
              <a:ext uri="{FF2B5EF4-FFF2-40B4-BE49-F238E27FC236}">
                <a16:creationId xmlns:a16="http://schemas.microsoft.com/office/drawing/2014/main" id="{66527E27-AC31-41B0-B266-A534B5D3D951}"/>
              </a:ext>
            </a:extLst>
          </p:cNvPr>
          <p:cNvSpPr>
            <a:spLocks noGrp="1" noChangeArrowheads="1"/>
          </p:cNvSpPr>
          <p:nvPr>
            <p:ph type="title"/>
          </p:nvPr>
        </p:nvSpPr>
        <p:spPr>
          <a:xfrm>
            <a:off x="581192" y="702156"/>
            <a:ext cx="11029616" cy="824640"/>
          </a:xfrm>
        </p:spPr>
        <p:txBody>
          <a:bodyPr/>
          <a:lstStyle/>
          <a:p>
            <a:pPr algn="ctr"/>
            <a:r>
              <a:rPr lang="en-US" altLang="ru-RU" dirty="0">
                <a:solidFill>
                  <a:srgbClr val="FFC000"/>
                </a:solidFill>
              </a:rPr>
              <a:t>Ordering</a:t>
            </a:r>
          </a:p>
        </p:txBody>
      </p:sp>
      <p:sp>
        <p:nvSpPr>
          <p:cNvPr id="171011" name="Rectangle 2051">
            <a:extLst>
              <a:ext uri="{FF2B5EF4-FFF2-40B4-BE49-F238E27FC236}">
                <a16:creationId xmlns:a16="http://schemas.microsoft.com/office/drawing/2014/main" id="{49A4F4CB-CD6F-421B-A42A-6CF7C8242A81}"/>
              </a:ext>
            </a:extLst>
          </p:cNvPr>
          <p:cNvSpPr>
            <a:spLocks noGrp="1" noChangeArrowheads="1"/>
          </p:cNvSpPr>
          <p:nvPr>
            <p:ph type="body" idx="1"/>
          </p:nvPr>
        </p:nvSpPr>
        <p:spPr>
          <a:xfrm>
            <a:off x="581192" y="2180496"/>
            <a:ext cx="10962059" cy="3482073"/>
          </a:xfrm>
        </p:spPr>
        <p:txBody>
          <a:bodyPr/>
          <a:lstStyle/>
          <a:p>
            <a:r>
              <a:rPr lang="en-US" altLang="ru-RU" dirty="0">
                <a:solidFill>
                  <a:schemeClr val="tx1"/>
                </a:solidFill>
              </a:rPr>
              <a:t>With a little extra complexity, we can get our output in order by some particular attribute(s) E.g. order students by major</a:t>
            </a:r>
          </a:p>
          <a:p>
            <a:pPr lvl="2">
              <a:buFont typeface="Monotype Sorts" pitchFamily="2" charset="2"/>
              <a:buNone/>
            </a:pPr>
            <a:r>
              <a:rPr lang="en-US" altLang="ru-RU" dirty="0">
                <a:solidFill>
                  <a:schemeClr val="tx1"/>
                </a:solidFill>
              </a:rPr>
              <a:t>SELECT </a:t>
            </a:r>
            <a:r>
              <a:rPr lang="en-US" altLang="ru-RU" dirty="0" err="1">
                <a:solidFill>
                  <a:schemeClr val="tx1"/>
                </a:solidFill>
              </a:rPr>
              <a:t>StdID,LNAME,FNAME</a:t>
            </a:r>
            <a:r>
              <a:rPr lang="en-US" altLang="ru-RU" dirty="0">
                <a:solidFill>
                  <a:schemeClr val="tx1"/>
                </a:solidFill>
              </a:rPr>
              <a:t>, MAJOR</a:t>
            </a:r>
          </a:p>
          <a:p>
            <a:pPr lvl="2">
              <a:buFont typeface="Monotype Sorts" pitchFamily="2" charset="2"/>
              <a:buNone/>
            </a:pPr>
            <a:r>
              <a:rPr lang="en-US" altLang="ru-RU" dirty="0">
                <a:solidFill>
                  <a:schemeClr val="tx1"/>
                </a:solidFill>
              </a:rPr>
              <a:t>FROM STUDENT</a:t>
            </a:r>
          </a:p>
          <a:p>
            <a:pPr lvl="2">
              <a:buFont typeface="Monotype Sorts" pitchFamily="2" charset="2"/>
              <a:buNone/>
            </a:pPr>
            <a:r>
              <a:rPr lang="en-US" altLang="ru-RU" dirty="0">
                <a:solidFill>
                  <a:schemeClr val="tx1"/>
                </a:solidFill>
              </a:rPr>
              <a:t>ORDER BY MAJOR DESC</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1026">
            <a:extLst>
              <a:ext uri="{FF2B5EF4-FFF2-40B4-BE49-F238E27FC236}">
                <a16:creationId xmlns:a16="http://schemas.microsoft.com/office/drawing/2014/main" id="{D874FCBE-1F22-4607-A5BE-FEF5CEAC4408}"/>
              </a:ext>
            </a:extLst>
          </p:cNvPr>
          <p:cNvSpPr>
            <a:spLocks noGrp="1" noChangeArrowheads="1"/>
          </p:cNvSpPr>
          <p:nvPr>
            <p:ph type="title"/>
          </p:nvPr>
        </p:nvSpPr>
        <p:spPr>
          <a:xfrm>
            <a:off x="581192" y="702156"/>
            <a:ext cx="11029616" cy="765917"/>
          </a:xfrm>
        </p:spPr>
        <p:txBody>
          <a:bodyPr/>
          <a:lstStyle/>
          <a:p>
            <a:pPr algn="ctr"/>
            <a:r>
              <a:rPr lang="en-US" altLang="ru-RU" dirty="0">
                <a:solidFill>
                  <a:srgbClr val="FFC000"/>
                </a:solidFill>
              </a:rPr>
              <a:t>Joining Tables</a:t>
            </a:r>
          </a:p>
        </p:txBody>
      </p:sp>
      <p:sp>
        <p:nvSpPr>
          <p:cNvPr id="173059" name="Rectangle 1027">
            <a:extLst>
              <a:ext uri="{FF2B5EF4-FFF2-40B4-BE49-F238E27FC236}">
                <a16:creationId xmlns:a16="http://schemas.microsoft.com/office/drawing/2014/main" id="{EB962909-F4FC-4A6E-A2C6-BC00B02594A8}"/>
              </a:ext>
            </a:extLst>
          </p:cNvPr>
          <p:cNvSpPr>
            <a:spLocks noGrp="1" noChangeArrowheads="1"/>
          </p:cNvSpPr>
          <p:nvPr>
            <p:ph type="body" idx="1"/>
          </p:nvPr>
        </p:nvSpPr>
        <p:spPr>
          <a:xfrm>
            <a:off x="396634" y="1987549"/>
            <a:ext cx="11306008" cy="4262249"/>
          </a:xfrm>
        </p:spPr>
        <p:txBody>
          <a:bodyPr/>
          <a:lstStyle/>
          <a:p>
            <a:r>
              <a:rPr lang="en-US" altLang="ru-RU" dirty="0">
                <a:solidFill>
                  <a:schemeClr val="tx1"/>
                </a:solidFill>
              </a:rPr>
              <a:t>As you know, an important task with relational databases is relating info from more than one table (for instance, natural join in RA) E.g. show all students with the class indices of enrollments</a:t>
            </a:r>
          </a:p>
          <a:p>
            <a:pPr lvl="2">
              <a:buFont typeface="Monotype Sorts" pitchFamily="2" charset="2"/>
              <a:buNone/>
            </a:pPr>
            <a:r>
              <a:rPr lang="en-US" altLang="ru-RU" dirty="0">
                <a:solidFill>
                  <a:schemeClr val="tx1"/>
                </a:solidFill>
              </a:rPr>
              <a:t>SELECT </a:t>
            </a:r>
            <a:r>
              <a:rPr lang="en-US" altLang="ru-RU" dirty="0" err="1">
                <a:solidFill>
                  <a:schemeClr val="tx1"/>
                </a:solidFill>
              </a:rPr>
              <a:t>StudID,LNAME,FNAME</a:t>
            </a:r>
            <a:r>
              <a:rPr lang="en-US" altLang="ru-RU" dirty="0">
                <a:solidFill>
                  <a:schemeClr val="tx1"/>
                </a:solidFill>
              </a:rPr>
              <a:t>, INDEX</a:t>
            </a:r>
          </a:p>
          <a:p>
            <a:pPr lvl="2">
              <a:buFont typeface="Monotype Sorts" pitchFamily="2" charset="2"/>
              <a:buNone/>
            </a:pPr>
            <a:r>
              <a:rPr lang="en-US" altLang="ru-RU" dirty="0">
                <a:solidFill>
                  <a:schemeClr val="tx1"/>
                </a:solidFill>
              </a:rPr>
              <a:t>FROM STUDENT, ENROLLMENTS</a:t>
            </a:r>
          </a:p>
          <a:p>
            <a:pPr lvl="2">
              <a:buFont typeface="Monotype Sorts" pitchFamily="2" charset="2"/>
              <a:buNone/>
            </a:pPr>
            <a:r>
              <a:rPr lang="en-US" altLang="ru-RU" dirty="0">
                <a:solidFill>
                  <a:schemeClr val="tx1"/>
                </a:solidFill>
              </a:rPr>
              <a:t>WHERE </a:t>
            </a:r>
            <a:r>
              <a:rPr lang="en-US" altLang="ru-RU" dirty="0" err="1">
                <a:solidFill>
                  <a:schemeClr val="tx1"/>
                </a:solidFill>
              </a:rPr>
              <a:t>StudID</a:t>
            </a:r>
            <a:r>
              <a:rPr lang="en-US" altLang="ru-RU" dirty="0">
                <a:solidFill>
                  <a:schemeClr val="tx1"/>
                </a:solidFill>
              </a:rPr>
              <a:t> = </a:t>
            </a:r>
            <a:r>
              <a:rPr lang="en-US" altLang="ru-RU" dirty="0" err="1">
                <a:solidFill>
                  <a:schemeClr val="tx1"/>
                </a:solidFill>
              </a:rPr>
              <a:t>Enrollments.Student</a:t>
            </a:r>
            <a:endParaRPr lang="en-US" altLang="ru-RU"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050">
            <a:extLst>
              <a:ext uri="{FF2B5EF4-FFF2-40B4-BE49-F238E27FC236}">
                <a16:creationId xmlns:a16="http://schemas.microsoft.com/office/drawing/2014/main" id="{F9C699B7-F423-44AC-ACCC-1E4FF56E8333}"/>
              </a:ext>
            </a:extLst>
          </p:cNvPr>
          <p:cNvSpPr>
            <a:spLocks noGrp="1" noChangeArrowheads="1"/>
          </p:cNvSpPr>
          <p:nvPr>
            <p:ph type="title"/>
          </p:nvPr>
        </p:nvSpPr>
        <p:spPr>
          <a:xfrm>
            <a:off x="581192" y="702156"/>
            <a:ext cx="11029616" cy="782695"/>
          </a:xfrm>
        </p:spPr>
        <p:txBody>
          <a:bodyPr/>
          <a:lstStyle/>
          <a:p>
            <a:pPr algn="ctr"/>
            <a:r>
              <a:rPr lang="en-US" altLang="ru-RU" dirty="0">
                <a:solidFill>
                  <a:srgbClr val="FFC000"/>
                </a:solidFill>
              </a:rPr>
              <a:t>Restrict with Join</a:t>
            </a:r>
          </a:p>
        </p:txBody>
      </p:sp>
      <p:sp>
        <p:nvSpPr>
          <p:cNvPr id="175107" name="Rectangle 2051">
            <a:extLst>
              <a:ext uri="{FF2B5EF4-FFF2-40B4-BE49-F238E27FC236}">
                <a16:creationId xmlns:a16="http://schemas.microsoft.com/office/drawing/2014/main" id="{1338E188-3D86-4D1F-BACE-4E818E8690F5}"/>
              </a:ext>
            </a:extLst>
          </p:cNvPr>
          <p:cNvSpPr>
            <a:spLocks noGrp="1" noChangeArrowheads="1"/>
          </p:cNvSpPr>
          <p:nvPr>
            <p:ph type="body" idx="1"/>
          </p:nvPr>
        </p:nvSpPr>
        <p:spPr>
          <a:xfrm>
            <a:off x="581192" y="2180496"/>
            <a:ext cx="11029616" cy="3975348"/>
          </a:xfrm>
        </p:spPr>
        <p:txBody>
          <a:bodyPr/>
          <a:lstStyle/>
          <a:p>
            <a:r>
              <a:rPr lang="en-US" altLang="ru-RU" dirty="0">
                <a:solidFill>
                  <a:schemeClr val="tx1"/>
                </a:solidFill>
              </a:rPr>
              <a:t>Sometimes you don’t want the entire join - you might want to restrict the results (sometimes called select-project-join) E.g. show all students enrolled in a particular section</a:t>
            </a:r>
          </a:p>
          <a:p>
            <a:pPr lvl="2">
              <a:buFont typeface="Monotype Sorts" pitchFamily="2" charset="2"/>
              <a:buNone/>
            </a:pPr>
            <a:r>
              <a:rPr lang="en-US" altLang="ru-RU" dirty="0">
                <a:solidFill>
                  <a:schemeClr val="tx1"/>
                </a:solidFill>
              </a:rPr>
              <a:t>SELECT </a:t>
            </a:r>
            <a:r>
              <a:rPr lang="en-US" altLang="ru-RU" dirty="0" err="1">
                <a:solidFill>
                  <a:schemeClr val="tx1"/>
                </a:solidFill>
              </a:rPr>
              <a:t>StdID</a:t>
            </a:r>
            <a:r>
              <a:rPr lang="en-US" altLang="ru-RU" dirty="0">
                <a:solidFill>
                  <a:schemeClr val="tx1"/>
                </a:solidFill>
              </a:rPr>
              <a:t>,</a:t>
            </a:r>
            <a:r>
              <a:rPr lang="ru-RU" altLang="ru-RU" dirty="0">
                <a:solidFill>
                  <a:schemeClr val="tx1"/>
                </a:solidFill>
              </a:rPr>
              <a:t> </a:t>
            </a:r>
            <a:r>
              <a:rPr lang="en-US" altLang="ru-RU" dirty="0">
                <a:solidFill>
                  <a:schemeClr val="tx1"/>
                </a:solidFill>
              </a:rPr>
              <a:t>LNAME,</a:t>
            </a:r>
            <a:r>
              <a:rPr lang="ru-RU" altLang="ru-RU" dirty="0">
                <a:solidFill>
                  <a:schemeClr val="tx1"/>
                </a:solidFill>
              </a:rPr>
              <a:t> </a:t>
            </a:r>
            <a:r>
              <a:rPr lang="en-US" altLang="ru-RU" dirty="0">
                <a:solidFill>
                  <a:schemeClr val="tx1"/>
                </a:solidFill>
              </a:rPr>
              <a:t>FNAME</a:t>
            </a:r>
          </a:p>
          <a:p>
            <a:pPr lvl="2">
              <a:buFont typeface="Monotype Sorts" pitchFamily="2" charset="2"/>
              <a:buNone/>
            </a:pPr>
            <a:r>
              <a:rPr lang="en-US" altLang="ru-RU" dirty="0">
                <a:solidFill>
                  <a:schemeClr val="tx1"/>
                </a:solidFill>
              </a:rPr>
              <a:t>FROM STUDENT, ENROLLMENTS</a:t>
            </a:r>
          </a:p>
          <a:p>
            <a:pPr lvl="2">
              <a:buFont typeface="Monotype Sorts" pitchFamily="2" charset="2"/>
              <a:buNone/>
            </a:pPr>
            <a:r>
              <a:rPr lang="en-US" altLang="ru-RU" dirty="0">
                <a:solidFill>
                  <a:schemeClr val="tx1"/>
                </a:solidFill>
              </a:rPr>
              <a:t>WHERE STUDENT. </a:t>
            </a:r>
            <a:r>
              <a:rPr lang="en-US" altLang="ru-RU" dirty="0" err="1">
                <a:solidFill>
                  <a:schemeClr val="tx1"/>
                </a:solidFill>
              </a:rPr>
              <a:t>StdID</a:t>
            </a:r>
            <a:r>
              <a:rPr lang="en-US" altLang="ru-RU" dirty="0">
                <a:solidFill>
                  <a:schemeClr val="tx1"/>
                </a:solidFill>
              </a:rPr>
              <a:t> = </a:t>
            </a:r>
            <a:r>
              <a:rPr lang="en-US" altLang="ru-RU" dirty="0" err="1">
                <a:solidFill>
                  <a:schemeClr val="tx1"/>
                </a:solidFill>
              </a:rPr>
              <a:t>ENROLLMENTS.Student</a:t>
            </a:r>
            <a:endParaRPr lang="en-US" altLang="ru-RU" dirty="0">
              <a:solidFill>
                <a:schemeClr val="tx1"/>
              </a:solidFill>
            </a:endParaRPr>
          </a:p>
          <a:p>
            <a:pPr lvl="2">
              <a:buFont typeface="Monotype Sorts" pitchFamily="2" charset="2"/>
              <a:buNone/>
            </a:pPr>
            <a:r>
              <a:rPr lang="en-US" altLang="ru-RU" dirty="0">
                <a:solidFill>
                  <a:schemeClr val="tx1"/>
                </a:solidFill>
              </a:rPr>
              <a:t>		AND ENROLLMENTS.INDEX = 70238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a:extLst>
              <a:ext uri="{FF2B5EF4-FFF2-40B4-BE49-F238E27FC236}">
                <a16:creationId xmlns:a16="http://schemas.microsoft.com/office/drawing/2014/main" id="{B4AC5F2C-9797-423B-9A5B-2233BE61A574}"/>
              </a:ext>
            </a:extLst>
          </p:cNvPr>
          <p:cNvSpPr>
            <a:spLocks noGrp="1" noChangeArrowheads="1"/>
          </p:cNvSpPr>
          <p:nvPr>
            <p:ph type="title"/>
          </p:nvPr>
        </p:nvSpPr>
        <p:spPr>
          <a:xfrm>
            <a:off x="581192" y="702156"/>
            <a:ext cx="11029616" cy="807862"/>
          </a:xfrm>
        </p:spPr>
        <p:txBody>
          <a:bodyPr/>
          <a:lstStyle/>
          <a:p>
            <a:pPr algn="ctr"/>
            <a:r>
              <a:rPr lang="en-US" altLang="ru-RU" dirty="0">
                <a:solidFill>
                  <a:srgbClr val="FFC000"/>
                </a:solidFill>
              </a:rPr>
              <a:t>Multi-way Join</a:t>
            </a:r>
          </a:p>
        </p:txBody>
      </p:sp>
      <p:sp>
        <p:nvSpPr>
          <p:cNvPr id="177155" name="Rectangle 3">
            <a:extLst>
              <a:ext uri="{FF2B5EF4-FFF2-40B4-BE49-F238E27FC236}">
                <a16:creationId xmlns:a16="http://schemas.microsoft.com/office/drawing/2014/main" id="{4D0DDFD7-FD77-46F1-BC2D-65C2BD76B5EF}"/>
              </a:ext>
            </a:extLst>
          </p:cNvPr>
          <p:cNvSpPr>
            <a:spLocks noGrp="1" noChangeArrowheads="1"/>
          </p:cNvSpPr>
          <p:nvPr>
            <p:ph type="body" idx="1"/>
          </p:nvPr>
        </p:nvSpPr>
        <p:spPr>
          <a:xfrm>
            <a:off x="494950" y="1904302"/>
            <a:ext cx="11115858" cy="4521666"/>
          </a:xfrm>
        </p:spPr>
        <p:txBody>
          <a:bodyPr/>
          <a:lstStyle/>
          <a:p>
            <a:r>
              <a:rPr lang="en-US" altLang="ru-RU" dirty="0">
                <a:solidFill>
                  <a:schemeClr val="tx1"/>
                </a:solidFill>
              </a:rPr>
              <a:t>We can join more than two tables together (which is a good thing; joining students with enrollments was a little unsatisfying because we didn’t see any info about the section. Let’s show all students with the section info for sections they enrolled in</a:t>
            </a:r>
          </a:p>
          <a:p>
            <a:pPr lvl="2">
              <a:buFont typeface="Monotype Sorts" pitchFamily="2" charset="2"/>
              <a:buNone/>
            </a:pPr>
            <a:r>
              <a:rPr lang="en-US" altLang="ru-RU" dirty="0">
                <a:solidFill>
                  <a:schemeClr val="tx1"/>
                </a:solidFill>
              </a:rPr>
              <a:t>SELECT STUDENT.*, SECTION.*</a:t>
            </a:r>
          </a:p>
          <a:p>
            <a:pPr lvl="2">
              <a:buFont typeface="Monotype Sorts" pitchFamily="2" charset="2"/>
              <a:buNone/>
            </a:pPr>
            <a:r>
              <a:rPr lang="en-US" altLang="ru-RU" dirty="0">
                <a:solidFill>
                  <a:schemeClr val="tx1"/>
                </a:solidFill>
              </a:rPr>
              <a:t>FROM STUDENT, ENROLLMENTS, SECTION</a:t>
            </a:r>
          </a:p>
          <a:p>
            <a:pPr lvl="2">
              <a:buFont typeface="Monotype Sorts" pitchFamily="2" charset="2"/>
              <a:buNone/>
            </a:pPr>
            <a:r>
              <a:rPr lang="en-US" altLang="ru-RU" dirty="0">
                <a:solidFill>
                  <a:schemeClr val="tx1"/>
                </a:solidFill>
              </a:rPr>
              <a:t>WHERE </a:t>
            </a:r>
            <a:r>
              <a:rPr lang="en-US" altLang="ru-RU" dirty="0" err="1">
                <a:solidFill>
                  <a:schemeClr val="tx1"/>
                </a:solidFill>
              </a:rPr>
              <a:t>STUDENT.StdID</a:t>
            </a:r>
            <a:r>
              <a:rPr lang="en-US" altLang="ru-RU" dirty="0">
                <a:solidFill>
                  <a:schemeClr val="tx1"/>
                </a:solidFill>
              </a:rPr>
              <a:t> = </a:t>
            </a:r>
            <a:r>
              <a:rPr lang="en-US" altLang="ru-RU" dirty="0" err="1">
                <a:solidFill>
                  <a:schemeClr val="tx1"/>
                </a:solidFill>
              </a:rPr>
              <a:t>ENROLLMENTS.Student</a:t>
            </a:r>
            <a:endParaRPr lang="en-US" altLang="ru-RU" dirty="0">
              <a:solidFill>
                <a:schemeClr val="tx1"/>
              </a:solidFill>
            </a:endParaRPr>
          </a:p>
          <a:p>
            <a:pPr lvl="2">
              <a:buFont typeface="Monotype Sorts" pitchFamily="2" charset="2"/>
              <a:buNone/>
            </a:pPr>
            <a:r>
              <a:rPr lang="en-US" altLang="ru-RU" dirty="0">
                <a:solidFill>
                  <a:schemeClr val="tx1"/>
                </a:solidFill>
              </a:rPr>
              <a:t>	AND ENROLLMENTS.INDEX = SECTION.INDEX</a:t>
            </a:r>
          </a:p>
        </p:txBody>
      </p:sp>
    </p:spTree>
  </p:cSld>
  <p:clrMapOvr>
    <a:masterClrMapping/>
  </p:clrMapOvr>
</p:sld>
</file>

<file path=ppt/theme/theme1.xml><?xml version="1.0" encoding="utf-8"?>
<a:theme xmlns:a="http://schemas.openxmlformats.org/drawingml/2006/main" name="Дивиденд">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Дивиденд</Template>
  <TotalTime>16</TotalTime>
  <Words>3309</Words>
  <Application>Microsoft Office PowerPoint</Application>
  <PresentationFormat>Широкоэкранный</PresentationFormat>
  <Paragraphs>363</Paragraphs>
  <Slides>25</Slides>
  <Notes>22</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25</vt:i4>
      </vt:variant>
    </vt:vector>
  </HeadingPairs>
  <TitlesOfParts>
    <vt:vector size="33" baseType="lpstr">
      <vt:lpstr>Calibri</vt:lpstr>
      <vt:lpstr>Corbel</vt:lpstr>
      <vt:lpstr>Courier New</vt:lpstr>
      <vt:lpstr>Gill Sans MT</vt:lpstr>
      <vt:lpstr>Monotype Sorts</vt:lpstr>
      <vt:lpstr>Times New Roman</vt:lpstr>
      <vt:lpstr>Wingdings 2</vt:lpstr>
      <vt:lpstr>Дивиденд</vt:lpstr>
      <vt:lpstr>The lecture 4</vt:lpstr>
      <vt:lpstr>SQL</vt:lpstr>
      <vt:lpstr>DML - Retrieval</vt:lpstr>
      <vt:lpstr>DML - RESTRICT</vt:lpstr>
      <vt:lpstr>More Retrieval</vt:lpstr>
      <vt:lpstr>Ordering</vt:lpstr>
      <vt:lpstr>Joining Tables</vt:lpstr>
      <vt:lpstr>Restrict with Join</vt:lpstr>
      <vt:lpstr>Multi-way Join</vt:lpstr>
      <vt:lpstr>Alias</vt:lpstr>
      <vt:lpstr>Queries</vt:lpstr>
      <vt:lpstr>Queries</vt:lpstr>
      <vt:lpstr>Queries</vt:lpstr>
      <vt:lpstr>Queries</vt:lpstr>
      <vt:lpstr>Queries</vt:lpstr>
      <vt:lpstr>Some SQL Numeric Aggregate Functions</vt:lpstr>
      <vt:lpstr>Aggregate Functions - AVG</vt:lpstr>
      <vt:lpstr>COUNT</vt:lpstr>
      <vt:lpstr>Group By - Subtotals</vt:lpstr>
      <vt:lpstr>Having</vt:lpstr>
      <vt:lpstr>Having</vt:lpstr>
      <vt:lpstr>Nested Queries</vt:lpstr>
      <vt:lpstr>Nested Queries</vt:lpstr>
      <vt:lpstr>Left Outer Join</vt:lpstr>
      <vt:lpstr>Right Outer Join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4</dc:title>
  <dc:creator>Карюкин Владислав</dc:creator>
  <cp:lastModifiedBy>Карюкин Владислав</cp:lastModifiedBy>
  <cp:revision>2</cp:revision>
  <dcterms:created xsi:type="dcterms:W3CDTF">2021-01-10T14:40:54Z</dcterms:created>
  <dcterms:modified xsi:type="dcterms:W3CDTF">2021-01-10T14:57:49Z</dcterms:modified>
</cp:coreProperties>
</file>